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2" r:id="rId2"/>
    <p:sldId id="259" r:id="rId3"/>
    <p:sldId id="302" r:id="rId4"/>
    <p:sldId id="303" r:id="rId5"/>
    <p:sldId id="297" r:id="rId6"/>
    <p:sldId id="299" r:id="rId7"/>
    <p:sldId id="298" r:id="rId8"/>
    <p:sldId id="270" r:id="rId9"/>
    <p:sldId id="300" r:id="rId10"/>
    <p:sldId id="301" r:id="rId11"/>
    <p:sldId id="275" r:id="rId12"/>
    <p:sldId id="268" r:id="rId13"/>
    <p:sldId id="279" r:id="rId14"/>
    <p:sldId id="305" r:id="rId15"/>
    <p:sldId id="304" r:id="rId16"/>
    <p:sldId id="310" r:id="rId17"/>
    <p:sldId id="308" r:id="rId18"/>
    <p:sldId id="309" r:id="rId19"/>
    <p:sldId id="306" r:id="rId20"/>
    <p:sldId id="307" r:id="rId21"/>
    <p:sldId id="311" r:id="rId22"/>
    <p:sldId id="312" r:id="rId23"/>
    <p:sldId id="258"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5954"/>
    <a:srgbClr val="7B5A85"/>
    <a:srgbClr val="364254"/>
    <a:srgbClr val="B04474"/>
    <a:srgbClr val="182038"/>
    <a:srgbClr val="141E40"/>
    <a:srgbClr val="1B2955"/>
    <a:srgbClr val="0B1123"/>
    <a:srgbClr val="0977B8"/>
    <a:srgbClr val="F478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92" autoAdjust="0"/>
    <p:restoredTop sz="71317"/>
  </p:normalViewPr>
  <p:slideViewPr>
    <p:cSldViewPr snapToGrid="0">
      <p:cViewPr>
        <p:scale>
          <a:sx n="100" d="100"/>
          <a:sy n="100" d="100"/>
        </p:scale>
        <p:origin x="520" y="-816"/>
      </p:cViewPr>
      <p:guideLst>
        <p:guide orient="horz" pos="2137"/>
        <p:guide pos="384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5B175-F814-4F53-B8E0-1C5A2A083ED2}" type="datetimeFigureOut">
              <a:rPr lang="ko-KR" altLang="en-US" smtClean="0"/>
              <a:t>2019. 7. 4.</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F1251-5FD2-45C3-99F5-F440BDBD0279}" type="slidenum">
              <a:rPr lang="ko-KR" altLang="en-US" smtClean="0"/>
              <a:t>‹#›</a:t>
            </a:fld>
            <a:endParaRPr lang="ko-KR" altLang="en-US"/>
          </a:p>
        </p:txBody>
      </p:sp>
    </p:spTree>
    <p:extLst>
      <p:ext uri="{BB962C8B-B14F-4D97-AF65-F5344CB8AC3E}">
        <p14:creationId xmlns:p14="http://schemas.microsoft.com/office/powerpoint/2010/main" val="124759369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3</a:t>
            </a:fld>
            <a:endParaRPr lang="ko-KR" altLang="en-US"/>
          </a:p>
        </p:txBody>
      </p:sp>
    </p:spTree>
    <p:extLst>
      <p:ext uri="{BB962C8B-B14F-4D97-AF65-F5344CB8AC3E}">
        <p14:creationId xmlns:p14="http://schemas.microsoft.com/office/powerpoint/2010/main" val="104110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13</a:t>
            </a:fld>
            <a:endParaRPr lang="ko-KR" altLang="en-US"/>
          </a:p>
        </p:txBody>
      </p:sp>
    </p:spTree>
    <p:extLst>
      <p:ext uri="{BB962C8B-B14F-4D97-AF65-F5344CB8AC3E}">
        <p14:creationId xmlns:p14="http://schemas.microsoft.com/office/powerpoint/2010/main" val="2047731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14</a:t>
            </a:fld>
            <a:endParaRPr lang="ko-KR" altLang="en-US"/>
          </a:p>
        </p:txBody>
      </p:sp>
    </p:spTree>
    <p:extLst>
      <p:ext uri="{BB962C8B-B14F-4D97-AF65-F5344CB8AC3E}">
        <p14:creationId xmlns:p14="http://schemas.microsoft.com/office/powerpoint/2010/main" val="2251479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15</a:t>
            </a:fld>
            <a:endParaRPr lang="ko-KR" altLang="en-US"/>
          </a:p>
        </p:txBody>
      </p:sp>
    </p:spTree>
    <p:extLst>
      <p:ext uri="{BB962C8B-B14F-4D97-AF65-F5344CB8AC3E}">
        <p14:creationId xmlns:p14="http://schemas.microsoft.com/office/powerpoint/2010/main" val="3776402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16</a:t>
            </a:fld>
            <a:endParaRPr lang="ko-KR" altLang="en-US"/>
          </a:p>
        </p:txBody>
      </p:sp>
    </p:spTree>
    <p:extLst>
      <p:ext uri="{BB962C8B-B14F-4D97-AF65-F5344CB8AC3E}">
        <p14:creationId xmlns:p14="http://schemas.microsoft.com/office/powerpoint/2010/main" val="1003621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17</a:t>
            </a:fld>
            <a:endParaRPr lang="ko-KR" altLang="en-US"/>
          </a:p>
        </p:txBody>
      </p:sp>
    </p:spTree>
    <p:extLst>
      <p:ext uri="{BB962C8B-B14F-4D97-AF65-F5344CB8AC3E}">
        <p14:creationId xmlns:p14="http://schemas.microsoft.com/office/powerpoint/2010/main" val="2112255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18</a:t>
            </a:fld>
            <a:endParaRPr lang="ko-KR" altLang="en-US"/>
          </a:p>
        </p:txBody>
      </p:sp>
    </p:spTree>
    <p:extLst>
      <p:ext uri="{BB962C8B-B14F-4D97-AF65-F5344CB8AC3E}">
        <p14:creationId xmlns:p14="http://schemas.microsoft.com/office/powerpoint/2010/main" val="4218106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19</a:t>
            </a:fld>
            <a:endParaRPr lang="ko-KR" altLang="en-US"/>
          </a:p>
        </p:txBody>
      </p:sp>
    </p:spTree>
    <p:extLst>
      <p:ext uri="{BB962C8B-B14F-4D97-AF65-F5344CB8AC3E}">
        <p14:creationId xmlns:p14="http://schemas.microsoft.com/office/powerpoint/2010/main" val="1037006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20</a:t>
            </a:fld>
            <a:endParaRPr lang="ko-KR" altLang="en-US"/>
          </a:p>
        </p:txBody>
      </p:sp>
    </p:spTree>
    <p:extLst>
      <p:ext uri="{BB962C8B-B14F-4D97-AF65-F5344CB8AC3E}">
        <p14:creationId xmlns:p14="http://schemas.microsoft.com/office/powerpoint/2010/main" val="2203978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21</a:t>
            </a:fld>
            <a:endParaRPr lang="ko-KR" altLang="en-US"/>
          </a:p>
        </p:txBody>
      </p:sp>
    </p:spTree>
    <p:extLst>
      <p:ext uri="{BB962C8B-B14F-4D97-AF65-F5344CB8AC3E}">
        <p14:creationId xmlns:p14="http://schemas.microsoft.com/office/powerpoint/2010/main" val="3475680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4</a:t>
            </a:fld>
            <a:endParaRPr lang="ko-KR" altLang="en-US"/>
          </a:p>
        </p:txBody>
      </p:sp>
    </p:spTree>
    <p:extLst>
      <p:ext uri="{BB962C8B-B14F-4D97-AF65-F5344CB8AC3E}">
        <p14:creationId xmlns:p14="http://schemas.microsoft.com/office/powerpoint/2010/main" val="2696549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0"/>
            <a:r>
              <a:rPr lang="zh-CN" altLang="en-US" sz="1200" b="0" dirty="0" smtClean="0">
                <a:effectLst/>
                <a:latin typeface="Calibri" panose="020F0502020204030204" pitchFamily="34" charset="0"/>
              </a:rPr>
              <a:t>控制论与早期神经网络：</a:t>
            </a:r>
          </a:p>
          <a:p>
            <a:pPr algn="l" latinLnBrk="0"/>
            <a:r>
              <a:rPr lang="zh-CN" altLang="en-US" sz="1200" b="0" dirty="0" smtClean="0">
                <a:effectLst/>
                <a:latin typeface="Calibri" panose="020F0502020204030204" pitchFamily="34" charset="0"/>
              </a:rPr>
              <a:t>最初的人工智能研究是</a:t>
            </a:r>
            <a:r>
              <a:rPr lang="en-US" altLang="zh-CN" sz="1200" b="0" dirty="0" smtClean="0">
                <a:effectLst/>
                <a:latin typeface="Calibri" panose="020F0502020204030204" pitchFamily="34" charset="0"/>
              </a:rPr>
              <a:t>30</a:t>
            </a:r>
            <a:r>
              <a:rPr lang="zh-CN" altLang="en-US" sz="1200" b="0" dirty="0" smtClean="0">
                <a:effectLst/>
                <a:latin typeface="Calibri" panose="020F0502020204030204" pitchFamily="34" charset="0"/>
              </a:rPr>
              <a:t>年代末到</a:t>
            </a:r>
            <a:r>
              <a:rPr lang="en-US" altLang="zh-CN" sz="1200" b="0" dirty="0" smtClean="0">
                <a:effectLst/>
                <a:latin typeface="Calibri" panose="020F0502020204030204" pitchFamily="34" charset="0"/>
              </a:rPr>
              <a:t>50</a:t>
            </a:r>
            <a:r>
              <a:rPr lang="zh-CN" altLang="en-US" sz="1200" b="0" dirty="0" smtClean="0">
                <a:effectLst/>
                <a:latin typeface="Calibri" panose="020F0502020204030204" pitchFamily="34" charset="0"/>
              </a:rPr>
              <a:t>年代初的一系列科学进展交汇的产物。神经学研究发现大脑是由神经元组成的电子网络，其激励电平只存在“有”和“无”两种状态，不存在中间状态。维纳的控制论描述了电子网络的控制和稳定性。克劳德</a:t>
            </a:r>
            <a:r>
              <a:rPr lang="en-US" altLang="zh-CN" sz="1200" b="0" dirty="0" smtClean="0">
                <a:effectLst/>
                <a:latin typeface="Calibri" panose="020F0502020204030204" pitchFamily="34" charset="0"/>
              </a:rPr>
              <a:t>·</a:t>
            </a:r>
            <a:r>
              <a:rPr lang="zh-CN" altLang="en-US" sz="1200" b="0" dirty="0" smtClean="0">
                <a:effectLst/>
                <a:latin typeface="Calibri" panose="020F0502020204030204" pitchFamily="34" charset="0"/>
              </a:rPr>
              <a:t>香农提出的信息论则描述了数字信号（即高低电平代表的二进制信号）。图灵的计算理论证明数字信号足以描述任何形式的计算。这些密切相关的想法暗示了构建电子大脑的可能性。图</a:t>
            </a:r>
            <a:r>
              <a:rPr lang="en-US" altLang="zh-CN" sz="1200" b="0" dirty="0" smtClean="0">
                <a:effectLst/>
                <a:latin typeface="Calibri" panose="020F0502020204030204" pitchFamily="34" charset="0"/>
              </a:rPr>
              <a:t>1</a:t>
            </a:r>
            <a:endParaRPr lang="en-US" altLang="ko-KR" sz="1200" b="0" dirty="0" smtClean="0">
              <a:effectLst/>
              <a:latin typeface="Calibri" panose="020F0502020204030204" pitchFamily="34" charset="0"/>
            </a:endParaRPr>
          </a:p>
          <a:p>
            <a:pPr algn="l" latinLnBrk="0"/>
            <a:r>
              <a:rPr lang="zh-CN" altLang="en-US" sz="1200" b="0" dirty="0" smtClean="0">
                <a:effectLst/>
                <a:latin typeface="Calibri" panose="020F0502020204030204" pitchFamily="34" charset="0"/>
              </a:rPr>
              <a:t>图灵测试：</a:t>
            </a:r>
            <a:endParaRPr lang="en-US" altLang="zh-CN" sz="1200" b="0" dirty="0" smtClean="0">
              <a:effectLst/>
              <a:latin typeface="Calibri" panose="020F0502020204030204" pitchFamily="34" charset="0"/>
            </a:endParaRPr>
          </a:p>
          <a:p>
            <a:pPr algn="l" latinLnBrk="0"/>
            <a:r>
              <a:rPr lang="zh-CN" altLang="en-US" sz="1200" b="0" dirty="0" smtClean="0">
                <a:effectLst/>
                <a:latin typeface="Calibri" panose="020F0502020204030204" pitchFamily="34" charset="0"/>
              </a:rPr>
              <a:t>如果一台机器能够与人类展开对话（通过电传设备）而不能被辨别出其机器身份，那么称这台机器具有智能。这一简化使得图灵能够令人信服地说明“思考的机器”是可能的。</a:t>
            </a:r>
            <a:endParaRPr lang="en-US" altLang="ko-KR" sz="1200" b="0" dirty="0" smtClean="0">
              <a:effectLst/>
              <a:latin typeface="Calibri" panose="020F0502020204030204" pitchFamily="34" charset="0"/>
            </a:endParaRPr>
          </a:p>
          <a:p>
            <a:pPr algn="l" latinLnBrk="0"/>
            <a:r>
              <a:rPr lang="zh-CN" altLang="en-US" sz="1200" b="0" dirty="0" smtClean="0">
                <a:effectLst/>
                <a:latin typeface="Calibri" panose="020F0502020204030204" pitchFamily="34" charset="0"/>
              </a:rPr>
              <a:t>游戏</a:t>
            </a:r>
            <a:r>
              <a:rPr lang="en-US" altLang="zh-CN" sz="1200" b="0" dirty="0" smtClean="0">
                <a:effectLst/>
                <a:latin typeface="Calibri" panose="020F0502020204030204" pitchFamily="34" charset="0"/>
              </a:rPr>
              <a:t>AI</a:t>
            </a:r>
            <a:r>
              <a:rPr lang="zh-CN" altLang="en-US" sz="1200" b="0" dirty="0" smtClean="0">
                <a:effectLst/>
                <a:latin typeface="Calibri" panose="020F0502020204030204" pitchFamily="34" charset="0"/>
              </a:rPr>
              <a:t>：</a:t>
            </a:r>
            <a:endParaRPr lang="en-US" altLang="zh-CN" sz="1200" b="0" dirty="0" smtClean="0">
              <a:effectLst/>
              <a:latin typeface="Calibri" panose="020F0502020204030204" pitchFamily="34" charset="0"/>
            </a:endParaRPr>
          </a:p>
          <a:p>
            <a:pPr algn="l" latinLnBrk="0"/>
            <a:r>
              <a:rPr lang="en-US" altLang="zh-CN" sz="1200" b="0" dirty="0" smtClean="0">
                <a:effectLst/>
                <a:latin typeface="Calibri" panose="020F0502020204030204" pitchFamily="34" charset="0"/>
              </a:rPr>
              <a:t>1951</a:t>
            </a:r>
            <a:r>
              <a:rPr lang="zh-CN" altLang="en-US" sz="1200" b="0" dirty="0" smtClean="0">
                <a:effectLst/>
                <a:latin typeface="Calibri" panose="020F0502020204030204" pitchFamily="34" charset="0"/>
              </a:rPr>
              <a:t>年，</a:t>
            </a:r>
            <a:r>
              <a:rPr lang="en-US" altLang="zh-CN" sz="1200" b="0" dirty="0" smtClean="0">
                <a:effectLst/>
                <a:latin typeface="Calibri" panose="020F0502020204030204" pitchFamily="34" charset="0"/>
              </a:rPr>
              <a:t>Christopher Strachey</a:t>
            </a:r>
            <a:r>
              <a:rPr lang="zh-CN" altLang="en-US" sz="1200" b="0" dirty="0" smtClean="0">
                <a:effectLst/>
                <a:latin typeface="Calibri" panose="020F0502020204030204" pitchFamily="34" charset="0"/>
              </a:rPr>
              <a:t>使用曼彻斯特大学的</a:t>
            </a:r>
            <a:r>
              <a:rPr lang="en-US" altLang="zh-CN" sz="1200" b="0" dirty="0" smtClean="0">
                <a:effectLst/>
                <a:latin typeface="Calibri" panose="020F0502020204030204" pitchFamily="34" charset="0"/>
              </a:rPr>
              <a:t>Ferranti Mark 1</a:t>
            </a:r>
            <a:r>
              <a:rPr lang="zh-CN" altLang="en-US" sz="1200" b="0" dirty="0" smtClean="0">
                <a:effectLst/>
                <a:latin typeface="Calibri" panose="020F0502020204030204" pitchFamily="34" charset="0"/>
              </a:rPr>
              <a:t>机器写出了一个西洋跳棋（</a:t>
            </a:r>
            <a:r>
              <a:rPr lang="en-US" altLang="zh-CN" sz="1200" b="0" dirty="0" smtClean="0">
                <a:effectLst/>
                <a:latin typeface="Calibri" panose="020F0502020204030204" pitchFamily="34" charset="0"/>
              </a:rPr>
              <a:t>checkers</a:t>
            </a:r>
            <a:r>
              <a:rPr lang="zh-CN" altLang="en-US" sz="1200" b="0" dirty="0" smtClean="0">
                <a:effectLst/>
                <a:latin typeface="Calibri" panose="020F0502020204030204" pitchFamily="34" charset="0"/>
              </a:rPr>
              <a:t>）程序；</a:t>
            </a:r>
            <a:r>
              <a:rPr lang="en-US" altLang="zh-CN" sz="1200" b="0" dirty="0" smtClean="0">
                <a:effectLst/>
                <a:latin typeface="Calibri" panose="020F0502020204030204" pitchFamily="34" charset="0"/>
              </a:rPr>
              <a:t>Dietrich </a:t>
            </a:r>
            <a:r>
              <a:rPr lang="en-US" altLang="zh-CN" sz="1200" b="0" dirty="0" err="1" smtClean="0">
                <a:effectLst/>
                <a:latin typeface="Calibri" panose="020F0502020204030204" pitchFamily="34" charset="0"/>
              </a:rPr>
              <a:t>Prinz</a:t>
            </a:r>
            <a:r>
              <a:rPr lang="zh-CN" altLang="en-US" sz="1200" b="0" dirty="0" smtClean="0">
                <a:effectLst/>
                <a:latin typeface="Calibri" panose="020F0502020204030204" pitchFamily="34" charset="0"/>
              </a:rPr>
              <a:t>则写出了一个国际象棋程序。</a:t>
            </a:r>
            <a:endParaRPr lang="en-US" altLang="ko-KR" sz="1200" b="0" dirty="0" smtClean="0">
              <a:effectLst/>
              <a:latin typeface="Calibri" panose="020F0502020204030204" pitchFamily="34" charset="0"/>
            </a:endParaRPr>
          </a:p>
          <a:p>
            <a:pPr algn="l" latinLnBrk="0"/>
            <a:r>
              <a:rPr lang="zh-CN" altLang="en-US" sz="1200" b="0" dirty="0" smtClean="0">
                <a:effectLst/>
                <a:latin typeface="Calibri" panose="020F0502020204030204" pitchFamily="34" charset="0"/>
              </a:rPr>
              <a:t>符号推理与“逻辑理论家”程序：</a:t>
            </a:r>
            <a:endParaRPr lang="en-US" altLang="zh-CN" sz="1200" b="0" dirty="0" smtClean="0">
              <a:effectLst/>
              <a:latin typeface="Calibri" panose="020F0502020204030204" pitchFamily="34" charset="0"/>
            </a:endParaRPr>
          </a:p>
          <a:p>
            <a:pPr algn="l" latinLnBrk="0"/>
            <a:r>
              <a:rPr lang="en-US" altLang="zh-CN" sz="1200" b="0" dirty="0" smtClean="0">
                <a:effectLst/>
                <a:latin typeface="Calibri" panose="020F0502020204030204" pitchFamily="34" charset="0"/>
              </a:rPr>
              <a:t>1955</a:t>
            </a:r>
            <a:r>
              <a:rPr lang="zh-CN" altLang="en-US" sz="1200" b="0" dirty="0" smtClean="0">
                <a:effectLst/>
                <a:latin typeface="Calibri" panose="020F0502020204030204" pitchFamily="34" charset="0"/>
              </a:rPr>
              <a:t>年，</a:t>
            </a:r>
            <a:r>
              <a:rPr lang="en-US" altLang="zh-CN" sz="1200" b="0" dirty="0" smtClean="0">
                <a:effectLst/>
                <a:latin typeface="Calibri" panose="020F0502020204030204" pitchFamily="34" charset="0"/>
              </a:rPr>
              <a:t>Newell</a:t>
            </a:r>
            <a:r>
              <a:rPr lang="zh-CN" altLang="en-US" sz="1200" b="0" dirty="0" smtClean="0">
                <a:effectLst/>
                <a:latin typeface="Calibri" panose="020F0502020204030204" pitchFamily="34" charset="0"/>
              </a:rPr>
              <a:t>和（后来荣获诺贝尔奖的）</a:t>
            </a:r>
            <a:r>
              <a:rPr lang="en-US" altLang="zh-CN" sz="1200" b="0" dirty="0" smtClean="0">
                <a:effectLst/>
                <a:latin typeface="Calibri" panose="020F0502020204030204" pitchFamily="34" charset="0"/>
              </a:rPr>
              <a:t>Simon</a:t>
            </a:r>
            <a:r>
              <a:rPr lang="zh-CN" altLang="en-US" sz="1200" b="0" dirty="0" smtClean="0">
                <a:effectLst/>
                <a:latin typeface="Calibri" panose="020F0502020204030204" pitchFamily="34" charset="0"/>
              </a:rPr>
              <a:t>在</a:t>
            </a:r>
            <a:r>
              <a:rPr lang="en-US" altLang="zh-CN" sz="1200" b="0" dirty="0" smtClean="0">
                <a:effectLst/>
                <a:latin typeface="Calibri" panose="020F0502020204030204" pitchFamily="34" charset="0"/>
              </a:rPr>
              <a:t>J. C. Shaw</a:t>
            </a:r>
            <a:r>
              <a:rPr lang="zh-CN" altLang="en-US" sz="1200" b="0" dirty="0" smtClean="0">
                <a:effectLst/>
                <a:latin typeface="Calibri" panose="020F0502020204030204" pitchFamily="34" charset="0"/>
              </a:rPr>
              <a:t>的协助下开发了“逻辑理论家（</a:t>
            </a:r>
            <a:r>
              <a:rPr lang="en-US" altLang="zh-CN" sz="1200" b="0" dirty="0" smtClean="0">
                <a:effectLst/>
                <a:latin typeface="Calibri" panose="020F0502020204030204" pitchFamily="34" charset="0"/>
              </a:rPr>
              <a:t>Logic Theorist</a:t>
            </a:r>
            <a:r>
              <a:rPr lang="zh-CN" altLang="en-US" sz="1200" b="0" dirty="0" smtClean="0">
                <a:effectLst/>
                <a:latin typeface="Calibri" panose="020F0502020204030204" pitchFamily="34" charset="0"/>
              </a:rPr>
              <a:t>）”。这个程序能够证明</a:t>
            </a:r>
            <a:r>
              <a:rPr lang="en-US" altLang="zh-CN" sz="1200" b="0" dirty="0" smtClean="0">
                <a:effectLst/>
                <a:latin typeface="Calibri" panose="020F0502020204030204" pitchFamily="34" charset="0"/>
              </a:rPr>
              <a:t>《</a:t>
            </a:r>
            <a:r>
              <a:rPr lang="zh-CN" altLang="en-US" sz="1200" b="0" dirty="0" smtClean="0">
                <a:effectLst/>
                <a:latin typeface="Calibri" panose="020F0502020204030204" pitchFamily="34" charset="0"/>
              </a:rPr>
              <a:t>数学原理</a:t>
            </a:r>
            <a:r>
              <a:rPr lang="en-US" altLang="zh-CN" sz="1200" b="0" dirty="0" smtClean="0">
                <a:effectLst/>
                <a:latin typeface="Calibri" panose="020F0502020204030204" pitchFamily="34" charset="0"/>
              </a:rPr>
              <a:t>》</a:t>
            </a:r>
            <a:r>
              <a:rPr lang="zh-CN" altLang="en-US" sz="1200" b="0" dirty="0" smtClean="0">
                <a:effectLst/>
                <a:latin typeface="Calibri" panose="020F0502020204030204" pitchFamily="34" charset="0"/>
              </a:rPr>
              <a:t>中前</a:t>
            </a:r>
            <a:r>
              <a:rPr lang="en-US" altLang="zh-CN" sz="1200" b="0" dirty="0" smtClean="0">
                <a:effectLst/>
                <a:latin typeface="Calibri" panose="020F0502020204030204" pitchFamily="34" charset="0"/>
              </a:rPr>
              <a:t>52</a:t>
            </a:r>
            <a:r>
              <a:rPr lang="zh-CN" altLang="en-US" sz="1200" b="0" dirty="0" smtClean="0">
                <a:effectLst/>
                <a:latin typeface="Calibri" panose="020F0502020204030204" pitchFamily="34" charset="0"/>
              </a:rPr>
              <a:t>个定理中的</a:t>
            </a:r>
            <a:r>
              <a:rPr lang="en-US" altLang="zh-CN" sz="1200" b="0" dirty="0" smtClean="0">
                <a:effectLst/>
                <a:latin typeface="Calibri" panose="020F0502020204030204" pitchFamily="34" charset="0"/>
              </a:rPr>
              <a:t>38</a:t>
            </a:r>
            <a:r>
              <a:rPr lang="zh-CN" altLang="en-US" sz="1200" b="0" dirty="0" smtClean="0">
                <a:effectLst/>
                <a:latin typeface="Calibri" panose="020F0502020204030204" pitchFamily="34" charset="0"/>
              </a:rPr>
              <a:t>个，其中某些证明比原著更加新颖和精巧。</a:t>
            </a:r>
            <a:endParaRPr lang="en-US" altLang="zh-CN" sz="1200" b="0" dirty="0" smtClean="0">
              <a:effectLst/>
              <a:latin typeface="Calibri" panose="020F0502020204030204" pitchFamily="34" charset="0"/>
            </a:endParaRPr>
          </a:p>
          <a:p>
            <a:pPr algn="l" latinLnBrk="0"/>
            <a:r>
              <a:rPr lang="en-US" altLang="zh-CN" sz="1200" b="0" dirty="0" smtClean="0">
                <a:effectLst/>
                <a:latin typeface="Calibri" panose="020F0502020204030204" pitchFamily="34" charset="0"/>
              </a:rPr>
              <a:t>1956</a:t>
            </a:r>
            <a:r>
              <a:rPr lang="zh-CN" altLang="en-US" sz="1200" b="0" dirty="0" smtClean="0">
                <a:effectLst/>
                <a:latin typeface="Calibri" panose="020F0502020204030204" pitchFamily="34" charset="0"/>
              </a:rPr>
              <a:t>年达特茅斯会议：</a:t>
            </a:r>
            <a:endParaRPr lang="en-US" altLang="zh-CN" sz="1200" b="0" dirty="0" smtClean="0">
              <a:effectLst/>
              <a:latin typeface="Calibri" panose="020F0502020204030204" pitchFamily="34" charset="0"/>
            </a:endParaRPr>
          </a:p>
          <a:p>
            <a:pPr algn="l" latinLnBrk="0"/>
            <a:r>
              <a:rPr lang="en-US" altLang="zh-CN" sz="1200" b="0" dirty="0" smtClean="0">
                <a:effectLst/>
                <a:latin typeface="Calibri" panose="020F0502020204030204" pitchFamily="34" charset="0"/>
              </a:rPr>
              <a:t>1956</a:t>
            </a:r>
            <a:r>
              <a:rPr lang="zh-CN" altLang="en-US" sz="1200" b="0" dirty="0" smtClean="0">
                <a:effectLst/>
                <a:latin typeface="Calibri" panose="020F0502020204030204" pitchFamily="34" charset="0"/>
              </a:rPr>
              <a:t>年达特矛斯会议上</a:t>
            </a:r>
            <a:r>
              <a:rPr lang="en-US" altLang="zh-CN" sz="1200" b="0" dirty="0" smtClean="0">
                <a:effectLst/>
                <a:latin typeface="Calibri" panose="020F0502020204030204" pitchFamily="34" charset="0"/>
              </a:rPr>
              <a:t>AI</a:t>
            </a:r>
            <a:r>
              <a:rPr lang="zh-CN" altLang="en-US" sz="1200" b="0" dirty="0" smtClean="0">
                <a:effectLst/>
                <a:latin typeface="Calibri" panose="020F0502020204030204" pitchFamily="34" charset="0"/>
              </a:rPr>
              <a:t>的名称和任务得以确定</a:t>
            </a:r>
            <a:r>
              <a:rPr lang="en-US" altLang="zh-CN" sz="1200" b="0" dirty="0" smtClean="0">
                <a:effectLst/>
                <a:latin typeface="Calibri" panose="020F0502020204030204" pitchFamily="34" charset="0"/>
              </a:rPr>
              <a:t>,</a:t>
            </a:r>
            <a:r>
              <a:rPr lang="zh-CN" altLang="en-US" sz="1200" b="0" dirty="0" smtClean="0">
                <a:effectLst/>
                <a:latin typeface="Calibri" panose="020F0502020204030204" pitchFamily="34" charset="0"/>
              </a:rPr>
              <a:t>标志着人工智能的诞生。图</a:t>
            </a:r>
            <a:r>
              <a:rPr lang="en-US" altLang="zh-CN" sz="1200" b="0" dirty="0" smtClean="0">
                <a:effectLst/>
                <a:latin typeface="Calibri" panose="020F0502020204030204" pitchFamily="34" charset="0"/>
              </a:rPr>
              <a:t>2</a:t>
            </a:r>
            <a:endParaRPr lang="en-US" altLang="ko-KR" dirty="0" smtClean="0"/>
          </a:p>
          <a:p>
            <a:endParaRPr lang="ko-KR" altLang="en-US" dirty="0"/>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5</a:t>
            </a:fld>
            <a:endParaRPr lang="ko-KR" altLang="en-US"/>
          </a:p>
        </p:txBody>
      </p:sp>
    </p:spTree>
    <p:extLst>
      <p:ext uri="{BB962C8B-B14F-4D97-AF65-F5344CB8AC3E}">
        <p14:creationId xmlns:p14="http://schemas.microsoft.com/office/powerpoint/2010/main" val="2885466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0"/>
            <a:r>
              <a:rPr lang="zh-CN" altLang="en-US" sz="1200" b="0" dirty="0" smtClean="0">
                <a:effectLst/>
              </a:rPr>
              <a:t>感知机（</a:t>
            </a:r>
            <a:r>
              <a:rPr lang="en-US" altLang="zh-CN" sz="1200" b="0" dirty="0" smtClean="0">
                <a:effectLst/>
              </a:rPr>
              <a:t>1957</a:t>
            </a:r>
            <a:r>
              <a:rPr lang="zh-CN" altLang="en-US" sz="1200" b="0" dirty="0" smtClean="0">
                <a:effectLst/>
              </a:rPr>
              <a:t>）：</a:t>
            </a:r>
            <a:endParaRPr lang="en-US" altLang="zh-CN" sz="1200" b="0" dirty="0" smtClean="0">
              <a:effectLst/>
            </a:endParaRPr>
          </a:p>
          <a:p>
            <a:pPr algn="l" latinLnBrk="0"/>
            <a:r>
              <a:rPr lang="en-US" altLang="zh-CN" sz="1200" b="0" dirty="0" smtClean="0">
                <a:effectLst/>
              </a:rPr>
              <a:t>Frank Rosenblatt</a:t>
            </a:r>
            <a:r>
              <a:rPr lang="zh-CN" altLang="en-US" sz="1200" b="0" dirty="0" smtClean="0">
                <a:effectLst/>
              </a:rPr>
              <a:t>（右图</a:t>
            </a:r>
            <a:r>
              <a:rPr lang="en-US" altLang="zh-CN" sz="1200" b="0" dirty="0" smtClean="0">
                <a:effectLst/>
              </a:rPr>
              <a:t>1</a:t>
            </a:r>
            <a:r>
              <a:rPr lang="zh-CN" altLang="en-US" sz="1200" b="0" dirty="0" smtClean="0">
                <a:effectLst/>
              </a:rPr>
              <a:t>）与</a:t>
            </a:r>
            <a:r>
              <a:rPr lang="en-US" altLang="zh-CN" sz="1200" b="0" dirty="0" smtClean="0">
                <a:effectLst/>
              </a:rPr>
              <a:t>1957</a:t>
            </a:r>
            <a:r>
              <a:rPr lang="zh-CN" altLang="en-US" sz="1200" b="0" dirty="0" smtClean="0">
                <a:effectLst/>
              </a:rPr>
              <a:t>年提出了感知机。给出了相应的感知机学习算法，常用的有感知机学习、最小二乘法和梯度下降法。譬如，感知机利用梯度下降法对损失函数进行极小化，求出可将训练数据进行线性划分的分离超平面，从而求得感知机模型。</a:t>
            </a:r>
          </a:p>
          <a:p>
            <a:pPr algn="l" latinLnBrk="0"/>
            <a:r>
              <a:rPr lang="zh-CN" altLang="en-US" sz="1200" b="0" dirty="0" smtClean="0">
                <a:effectLst/>
              </a:rPr>
              <a:t>通用问题求解系统（</a:t>
            </a:r>
            <a:r>
              <a:rPr lang="en-US" altLang="zh-CN" sz="1200" b="0" dirty="0" smtClean="0">
                <a:effectLst/>
              </a:rPr>
              <a:t>1957</a:t>
            </a:r>
            <a:r>
              <a:rPr lang="zh-CN" altLang="en-US" sz="1200" b="0" dirty="0" smtClean="0">
                <a:effectLst/>
              </a:rPr>
              <a:t>）：</a:t>
            </a:r>
            <a:endParaRPr lang="en-US" altLang="zh-CN" sz="1200" b="0" dirty="0" smtClean="0">
              <a:effectLst/>
            </a:endParaRPr>
          </a:p>
          <a:p>
            <a:pPr algn="l" latinLnBrk="0"/>
            <a:r>
              <a:rPr lang="zh-CN" altLang="en-US" sz="1200" b="0" dirty="0" smtClean="0">
                <a:effectLst/>
              </a:rPr>
              <a:t>它基于西蒙和纽厄尔关于逻辑机器的理论工作。通用解难器是第一个将其知识问题（表示为输入数据的规则）与其如何解决问题的策略分离开来的计算机程序</a:t>
            </a:r>
            <a:r>
              <a:rPr lang="en-US" altLang="zh-CN" sz="1200" b="0" dirty="0" smtClean="0">
                <a:effectLst/>
              </a:rPr>
              <a:t>(</a:t>
            </a:r>
            <a:r>
              <a:rPr lang="zh-CN" altLang="en-US" sz="1200" b="0" dirty="0" smtClean="0">
                <a:effectLst/>
              </a:rPr>
              <a:t>通用的求解器引擎</a:t>
            </a:r>
            <a:r>
              <a:rPr lang="en-US" altLang="zh-CN" sz="1200" b="0" dirty="0" smtClean="0">
                <a:effectLst/>
              </a:rPr>
              <a:t>)</a:t>
            </a:r>
            <a:r>
              <a:rPr lang="zh-CN" altLang="en-US" sz="1200" b="0" dirty="0" smtClean="0">
                <a:effectLst/>
              </a:rPr>
              <a:t>。通用解难器是用三阶编程语言信息处理语言实现的。</a:t>
            </a:r>
          </a:p>
          <a:p>
            <a:pPr algn="l" latinLnBrk="0"/>
            <a:r>
              <a:rPr lang="zh-CN" altLang="en-US" sz="1200" b="0" dirty="0" smtClean="0">
                <a:effectLst/>
              </a:rPr>
              <a:t>第一个专家系统（</a:t>
            </a:r>
            <a:r>
              <a:rPr lang="en-US" altLang="zh-CN" sz="1200" b="0" dirty="0" smtClean="0">
                <a:effectLst/>
              </a:rPr>
              <a:t>1965</a:t>
            </a:r>
            <a:r>
              <a:rPr lang="zh-CN" altLang="en-US" sz="1200" b="0" dirty="0" smtClean="0">
                <a:effectLst/>
              </a:rPr>
              <a:t>）：</a:t>
            </a:r>
            <a:endParaRPr lang="en-US" altLang="zh-CN" sz="1200" b="0" dirty="0" smtClean="0">
              <a:effectLst/>
            </a:endParaRPr>
          </a:p>
          <a:p>
            <a:pPr algn="l" latinLnBrk="0"/>
            <a:r>
              <a:rPr lang="en-US" altLang="zh-CN" sz="1200" b="0" dirty="0" smtClean="0">
                <a:effectLst/>
              </a:rPr>
              <a:t>1965</a:t>
            </a:r>
            <a:r>
              <a:rPr lang="zh-CN" altLang="en-US" sz="1200" b="0" dirty="0" smtClean="0">
                <a:effectLst/>
              </a:rPr>
              <a:t>年，</a:t>
            </a:r>
            <a:r>
              <a:rPr lang="en-US" altLang="zh-CN" sz="1200" b="0" dirty="0" smtClean="0">
                <a:effectLst/>
              </a:rPr>
              <a:t>E.A.</a:t>
            </a:r>
            <a:r>
              <a:rPr lang="zh-CN" altLang="en-US" sz="1200" b="0" dirty="0" smtClean="0">
                <a:effectLst/>
              </a:rPr>
              <a:t>费根鲍姆（右图</a:t>
            </a:r>
            <a:r>
              <a:rPr lang="en-US" altLang="zh-CN" sz="1200" b="0" dirty="0" smtClean="0">
                <a:effectLst/>
              </a:rPr>
              <a:t>2</a:t>
            </a:r>
            <a:r>
              <a:rPr lang="zh-CN" altLang="en-US" sz="1200" b="0" dirty="0" smtClean="0">
                <a:effectLst/>
              </a:rPr>
              <a:t>）等人在总结通用问题求解系统的成功与失败经验的基础上，结合化学领域的专门知识，研制了世界上第一个专家系统</a:t>
            </a:r>
            <a:r>
              <a:rPr lang="en-US" altLang="zh-CN" sz="1200" b="0" dirty="0" err="1" smtClean="0">
                <a:effectLst/>
              </a:rPr>
              <a:t>dendral</a:t>
            </a:r>
            <a:r>
              <a:rPr lang="en-US" altLang="zh-CN" sz="1200" b="0" dirty="0" smtClean="0">
                <a:effectLst/>
              </a:rPr>
              <a:t> </a:t>
            </a:r>
            <a:r>
              <a:rPr lang="zh-CN" altLang="en-US" sz="1200" b="0" dirty="0" smtClean="0">
                <a:effectLst/>
              </a:rPr>
              <a:t>，可以推断化学分子结构。</a:t>
            </a:r>
          </a:p>
          <a:p>
            <a:r>
              <a:rPr lang="zh-CN" altLang="en-US" dirty="0" smtClean="0">
                <a:solidFill>
                  <a:schemeClr val="bg1"/>
                </a:solidFill>
                <a:latin typeface="Microsoft YaHei" panose="020B0503020204020204" pitchFamily="34" charset="-122"/>
                <a:ea typeface="Microsoft YaHei" panose="020B0503020204020204" pitchFamily="34" charset="-122"/>
              </a:rPr>
              <a:t>深蓝国际象棋（</a:t>
            </a:r>
            <a:r>
              <a:rPr lang="en-US" altLang="zh-CN" dirty="0" smtClean="0">
                <a:solidFill>
                  <a:schemeClr val="bg1"/>
                </a:solidFill>
                <a:latin typeface="Microsoft YaHei" panose="020B0503020204020204" pitchFamily="34" charset="-122"/>
                <a:ea typeface="Microsoft YaHei" panose="020B0503020204020204" pitchFamily="34" charset="-122"/>
              </a:rPr>
              <a:t>1966</a:t>
            </a:r>
            <a:r>
              <a:rPr lang="zh-CN" altLang="en-US" dirty="0" smtClean="0">
                <a:solidFill>
                  <a:schemeClr val="bg1"/>
                </a:solidFill>
                <a:latin typeface="Microsoft YaHei" panose="020B0503020204020204" pitchFamily="34" charset="-122"/>
                <a:ea typeface="Microsoft YaHei" panose="020B0503020204020204" pitchFamily="34" charset="-122"/>
              </a:rPr>
              <a:t>）：</a:t>
            </a:r>
            <a:endParaRPr lang="en-US" altLang="zh-CN" dirty="0" smtClean="0">
              <a:solidFill>
                <a:schemeClr val="bg1"/>
              </a:solidFill>
              <a:latin typeface="Microsoft YaHei" panose="020B0503020204020204" pitchFamily="34" charset="-122"/>
              <a:ea typeface="Microsoft YaHei" panose="020B0503020204020204" pitchFamily="34" charset="-122"/>
            </a:endParaRPr>
          </a:p>
          <a:p>
            <a:r>
              <a:rPr lang="en-US" altLang="zh-CN" dirty="0" smtClean="0">
                <a:solidFill>
                  <a:schemeClr val="bg1"/>
                </a:solidFill>
                <a:latin typeface="Microsoft YaHei" panose="020B0503020204020204" pitchFamily="34" charset="-122"/>
                <a:ea typeface="Microsoft YaHei" panose="020B0503020204020204" pitchFamily="34" charset="-122"/>
              </a:rPr>
              <a:t>IBM</a:t>
            </a:r>
            <a:r>
              <a:rPr lang="zh-CN" altLang="en-US" dirty="0" smtClean="0">
                <a:solidFill>
                  <a:schemeClr val="bg1"/>
                </a:solidFill>
                <a:latin typeface="Microsoft YaHei" panose="020B0503020204020204" pitchFamily="34" charset="-122"/>
                <a:ea typeface="Microsoft YaHei" panose="020B0503020204020204" pitchFamily="34" charset="-122"/>
              </a:rPr>
              <a:t>的超级计算机深蓝大战人类国际象棋冠军卡斯伯罗夫，卡斯伯罗夫是世界上最富传奇色彩的国际象棋世界冠军，这次比赛最后以</a:t>
            </a:r>
            <a:r>
              <a:rPr lang="en-US" altLang="zh-CN" dirty="0" smtClean="0">
                <a:solidFill>
                  <a:schemeClr val="bg1"/>
                </a:solidFill>
                <a:latin typeface="Microsoft YaHei" panose="020B0503020204020204" pitchFamily="34" charset="-122"/>
                <a:ea typeface="Microsoft YaHei" panose="020B0503020204020204" pitchFamily="34" charset="-122"/>
              </a:rPr>
              <a:t>4</a:t>
            </a:r>
            <a:r>
              <a:rPr lang="zh-CN" altLang="en-US" dirty="0" smtClean="0">
                <a:solidFill>
                  <a:schemeClr val="bg1"/>
                </a:solidFill>
                <a:latin typeface="Microsoft YaHei" panose="020B0503020204020204" pitchFamily="34" charset="-122"/>
                <a:ea typeface="Microsoft YaHei" panose="020B0503020204020204" pitchFamily="34" charset="-122"/>
              </a:rPr>
              <a:t>：</a:t>
            </a:r>
            <a:r>
              <a:rPr lang="en-US" altLang="zh-CN" dirty="0" smtClean="0">
                <a:solidFill>
                  <a:schemeClr val="bg1"/>
                </a:solidFill>
                <a:latin typeface="Microsoft YaHei" panose="020B0503020204020204" pitchFamily="34" charset="-122"/>
                <a:ea typeface="Microsoft YaHei" panose="020B0503020204020204" pitchFamily="34" charset="-122"/>
              </a:rPr>
              <a:t>2</a:t>
            </a:r>
            <a:r>
              <a:rPr lang="zh-CN" altLang="en-US" dirty="0" smtClean="0">
                <a:solidFill>
                  <a:schemeClr val="bg1"/>
                </a:solidFill>
                <a:latin typeface="Microsoft YaHei" panose="020B0503020204020204" pitchFamily="34" charset="-122"/>
                <a:ea typeface="Microsoft YaHei" panose="020B0503020204020204" pitchFamily="34" charset="-122"/>
              </a:rPr>
              <a:t>比分战胜了深蓝。（左图</a:t>
            </a:r>
            <a:r>
              <a:rPr lang="en-US" altLang="zh-CN" dirty="0" smtClean="0">
                <a:solidFill>
                  <a:schemeClr val="bg1"/>
                </a:solidFill>
                <a:latin typeface="Microsoft YaHei" panose="020B0503020204020204" pitchFamily="34" charset="-122"/>
                <a:ea typeface="Microsoft YaHei" panose="020B0503020204020204" pitchFamily="34" charset="-122"/>
              </a:rPr>
              <a:t>1</a:t>
            </a:r>
            <a:r>
              <a:rPr lang="zh-CN" altLang="en-US" dirty="0" smtClean="0">
                <a:solidFill>
                  <a:schemeClr val="bg1"/>
                </a:solidFill>
                <a:latin typeface="Microsoft YaHei" panose="020B0503020204020204" pitchFamily="34" charset="-122"/>
                <a:ea typeface="Microsoft YaHei" panose="020B0503020204020204" pitchFamily="34" charset="-122"/>
              </a:rPr>
              <a:t>）</a:t>
            </a:r>
            <a:endParaRPr lang="zh-CN" altLang="en-US" dirty="0" smtClean="0">
              <a:solidFill>
                <a:schemeClr val="bg1"/>
              </a:solidFill>
            </a:endParaRPr>
          </a:p>
          <a:p>
            <a:endParaRPr lang="ko-KR" altLang="en-US" dirty="0"/>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6</a:t>
            </a:fld>
            <a:endParaRPr lang="ko-KR" altLang="en-US"/>
          </a:p>
        </p:txBody>
      </p:sp>
    </p:spTree>
    <p:extLst>
      <p:ext uri="{BB962C8B-B14F-4D97-AF65-F5344CB8AC3E}">
        <p14:creationId xmlns:p14="http://schemas.microsoft.com/office/powerpoint/2010/main" val="1607039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0"/>
            <a:r>
              <a:rPr lang="zh-CN" altLang="en-US" sz="1200" b="0" dirty="0" smtClean="0">
                <a:effectLst/>
              </a:rPr>
              <a:t>莫拉维克悖论。（左图</a:t>
            </a:r>
            <a:r>
              <a:rPr lang="en-US" altLang="zh-CN" sz="1200" b="0" dirty="0" smtClean="0">
                <a:effectLst/>
              </a:rPr>
              <a:t>1</a:t>
            </a:r>
            <a:r>
              <a:rPr lang="zh-CN" altLang="en-US" sz="1200" b="0" dirty="0" smtClean="0">
                <a:effectLst/>
              </a:rPr>
              <a:t>）</a:t>
            </a:r>
            <a:endParaRPr lang="en-US" altLang="zh-CN" sz="1200" b="0" dirty="0" smtClean="0">
              <a:effectLst/>
            </a:endParaRPr>
          </a:p>
          <a:p>
            <a:pPr algn="l" latinLnBrk="0"/>
            <a:r>
              <a:rPr lang="zh-CN" altLang="en-US" sz="1200" b="0" dirty="0" smtClean="0">
                <a:effectLst/>
              </a:rPr>
              <a:t>证明定理和解决几何问题对计算机而言相对容易，而一些看似简单的任务，如人脸识别或穿过屋子，实现起来却极端困难。这也是</a:t>
            </a:r>
            <a:r>
              <a:rPr lang="en-US" altLang="zh-CN" sz="1200" b="0" dirty="0" smtClean="0">
                <a:effectLst/>
              </a:rPr>
              <a:t>70</a:t>
            </a:r>
            <a:r>
              <a:rPr lang="zh-CN" altLang="en-US" sz="1200" b="0" dirty="0" smtClean="0">
                <a:effectLst/>
              </a:rPr>
              <a:t>年代中期机器视觉和机器人方面进展缓慢的原因。</a:t>
            </a:r>
          </a:p>
          <a:p>
            <a:pPr algn="l" latinLnBrk="0"/>
            <a:r>
              <a:rPr lang="zh-CN" altLang="en-US" sz="1200" b="0" dirty="0" smtClean="0">
                <a:effectLst/>
              </a:rPr>
              <a:t>基础性障碍：</a:t>
            </a:r>
            <a:endParaRPr lang="en-US" altLang="zh-CN" sz="1200" b="0" dirty="0" smtClean="0">
              <a:effectLst/>
            </a:endParaRPr>
          </a:p>
          <a:p>
            <a:pPr algn="l" latinLnBrk="0"/>
            <a:r>
              <a:rPr lang="en-US" altLang="zh-CN" sz="1200" b="0" dirty="0" smtClean="0">
                <a:effectLst/>
              </a:rPr>
              <a:t>70</a:t>
            </a:r>
            <a:r>
              <a:rPr lang="zh-CN" altLang="en-US" sz="1200" b="0" dirty="0" smtClean="0">
                <a:effectLst/>
              </a:rPr>
              <a:t>年代初，</a:t>
            </a:r>
            <a:r>
              <a:rPr lang="en-US" altLang="zh-CN" sz="1200" b="0" dirty="0" smtClean="0">
                <a:effectLst/>
              </a:rPr>
              <a:t>AI</a:t>
            </a:r>
            <a:r>
              <a:rPr lang="zh-CN" altLang="en-US" sz="1200" b="0" dirty="0" smtClean="0">
                <a:effectLst/>
              </a:rPr>
              <a:t>遭遇了瓶颈。即使是最杰出的</a:t>
            </a:r>
            <a:r>
              <a:rPr lang="en-US" altLang="zh-CN" sz="1200" b="0" dirty="0" smtClean="0">
                <a:effectLst/>
              </a:rPr>
              <a:t>AI</a:t>
            </a:r>
            <a:r>
              <a:rPr lang="zh-CN" altLang="en-US" sz="1200" b="0" dirty="0" smtClean="0">
                <a:effectLst/>
              </a:rPr>
              <a:t>程序也只能解决它们尝试解决的问题中最简单的一部分，也就是说所有的</a:t>
            </a:r>
            <a:r>
              <a:rPr lang="en-US" altLang="zh-CN" sz="1200" b="0" dirty="0" smtClean="0">
                <a:effectLst/>
              </a:rPr>
              <a:t>AI</a:t>
            </a:r>
            <a:r>
              <a:rPr lang="zh-CN" altLang="en-US" sz="1200" b="0" dirty="0" smtClean="0">
                <a:effectLst/>
              </a:rPr>
              <a:t>程序都只是“玩具”。</a:t>
            </a:r>
          </a:p>
          <a:p>
            <a:pPr algn="l" latinLnBrk="0"/>
            <a:r>
              <a:rPr lang="zh-CN" altLang="en-US" sz="1200" b="0" dirty="0" smtClean="0">
                <a:effectLst/>
              </a:rPr>
              <a:t>计算机运算能力：</a:t>
            </a:r>
            <a:endParaRPr lang="en-US" altLang="zh-CN" sz="1200" b="0" dirty="0" smtClean="0">
              <a:effectLst/>
            </a:endParaRPr>
          </a:p>
          <a:p>
            <a:pPr algn="l" latinLnBrk="0"/>
            <a:r>
              <a:rPr lang="zh-CN" altLang="en-US" sz="1200" b="0" dirty="0" smtClean="0">
                <a:effectLst/>
              </a:rPr>
              <a:t>当时的计算机有限的内存和处理速度不足以解决任何实际的</a:t>
            </a:r>
            <a:r>
              <a:rPr lang="en-US" altLang="zh-CN" sz="1200" b="0" dirty="0" smtClean="0">
                <a:effectLst/>
              </a:rPr>
              <a:t>AI</a:t>
            </a:r>
            <a:r>
              <a:rPr lang="zh-CN" altLang="en-US" sz="1200" b="0" dirty="0" smtClean="0">
                <a:effectLst/>
              </a:rPr>
              <a:t>问题。例如，</a:t>
            </a:r>
            <a:r>
              <a:rPr lang="en-US" altLang="zh-CN" sz="1200" b="0" dirty="0" smtClean="0">
                <a:effectLst/>
              </a:rPr>
              <a:t>Ross </a:t>
            </a:r>
            <a:r>
              <a:rPr lang="en-US" altLang="zh-CN" sz="1200" b="0" dirty="0" err="1" smtClean="0">
                <a:effectLst/>
              </a:rPr>
              <a:t>Quillian</a:t>
            </a:r>
            <a:r>
              <a:rPr lang="zh-CN" altLang="en-US" sz="1200" b="0" dirty="0" smtClean="0">
                <a:effectLst/>
              </a:rPr>
              <a:t>在自然语言方面的研究结果只能用一个含二十个单词的词汇表进行演示，因为内存只能容纳这么多。</a:t>
            </a:r>
          </a:p>
          <a:p>
            <a:pPr algn="l" latinLnBrk="0"/>
            <a:r>
              <a:rPr lang="zh-CN" altLang="en-US" sz="1200" b="0" dirty="0" smtClean="0">
                <a:effectLst/>
              </a:rPr>
              <a:t>计算复杂性和指数爆炸。</a:t>
            </a:r>
            <a:endParaRPr lang="en-US" altLang="zh-CN" sz="1200" b="0" dirty="0" smtClean="0">
              <a:effectLst/>
            </a:endParaRPr>
          </a:p>
          <a:p>
            <a:pPr algn="l" latinLnBrk="0"/>
            <a:r>
              <a:rPr lang="en-US" altLang="zh-CN" sz="1200" b="0" dirty="0" smtClean="0">
                <a:effectLst/>
              </a:rPr>
              <a:t>1972</a:t>
            </a:r>
            <a:r>
              <a:rPr lang="zh-CN" altLang="en-US" sz="1200" b="0" dirty="0" smtClean="0">
                <a:effectLst/>
              </a:rPr>
              <a:t>年</a:t>
            </a:r>
            <a:r>
              <a:rPr lang="en-US" altLang="zh-CN" sz="1200" b="0" dirty="0" smtClean="0">
                <a:effectLst/>
              </a:rPr>
              <a:t>Richard Karp</a:t>
            </a:r>
            <a:r>
              <a:rPr lang="zh-CN" altLang="en-US" sz="1200" b="0" dirty="0" smtClean="0">
                <a:effectLst/>
              </a:rPr>
              <a:t>（右图</a:t>
            </a:r>
            <a:r>
              <a:rPr lang="en-US" altLang="zh-CN" sz="1200" b="0" dirty="0" smtClean="0">
                <a:effectLst/>
              </a:rPr>
              <a:t>1</a:t>
            </a:r>
            <a:r>
              <a:rPr lang="zh-CN" altLang="en-US" sz="1200" b="0" dirty="0" smtClean="0">
                <a:effectLst/>
              </a:rPr>
              <a:t>）根据</a:t>
            </a:r>
            <a:r>
              <a:rPr lang="en-US" altLang="zh-CN" sz="1200" b="0" dirty="0" smtClean="0">
                <a:effectLst/>
              </a:rPr>
              <a:t>Stephen Cook</a:t>
            </a:r>
            <a:r>
              <a:rPr lang="zh-CN" altLang="en-US" sz="1200" b="0" dirty="0" smtClean="0">
                <a:effectLst/>
              </a:rPr>
              <a:t>（右图</a:t>
            </a:r>
            <a:r>
              <a:rPr lang="en-US" altLang="zh-CN" sz="1200" b="0" dirty="0" smtClean="0">
                <a:effectLst/>
              </a:rPr>
              <a:t>2</a:t>
            </a:r>
            <a:r>
              <a:rPr lang="zh-CN" altLang="en-US" sz="1200" b="0" dirty="0" smtClean="0">
                <a:effectLst/>
              </a:rPr>
              <a:t>）于</a:t>
            </a:r>
            <a:r>
              <a:rPr lang="en-US" altLang="zh-CN" sz="1200" b="0" dirty="0" smtClean="0">
                <a:effectLst/>
              </a:rPr>
              <a:t>1971</a:t>
            </a:r>
            <a:r>
              <a:rPr lang="zh-CN" altLang="en-US" sz="1200" b="0" dirty="0" smtClean="0">
                <a:effectLst/>
              </a:rPr>
              <a:t>年提出的</a:t>
            </a:r>
            <a:r>
              <a:rPr lang="en-US" altLang="zh-CN" sz="1200" b="0" dirty="0" smtClean="0">
                <a:effectLst/>
              </a:rPr>
              <a:t>Cook-Levin</a:t>
            </a:r>
            <a:r>
              <a:rPr lang="zh-CN" altLang="en-US" sz="1200" b="0" dirty="0" smtClean="0">
                <a:effectLst/>
              </a:rPr>
              <a:t>理论证明，许多问题只可能在指数时间内获解（即，计算时间与输入规模的幂成正比）。</a:t>
            </a:r>
          </a:p>
          <a:p>
            <a:pPr algn="l" latinLnBrk="0"/>
            <a:r>
              <a:rPr lang="zh-CN" altLang="en-US" sz="1200" b="0" dirty="0" smtClean="0">
                <a:effectLst/>
              </a:rPr>
              <a:t>常识与推理。</a:t>
            </a:r>
            <a:endParaRPr lang="en-US" altLang="zh-CN" sz="1200" b="0" dirty="0" smtClean="0">
              <a:effectLst/>
            </a:endParaRPr>
          </a:p>
          <a:p>
            <a:pPr algn="l" latinLnBrk="0"/>
            <a:r>
              <a:rPr lang="zh-CN" altLang="en-US" sz="1200" b="0" dirty="0" smtClean="0">
                <a:effectLst/>
              </a:rPr>
              <a:t>许多重要的</a:t>
            </a:r>
            <a:r>
              <a:rPr lang="en-US" altLang="zh-CN" sz="1200" b="0" dirty="0" smtClean="0">
                <a:effectLst/>
              </a:rPr>
              <a:t>AI</a:t>
            </a:r>
            <a:r>
              <a:rPr lang="zh-CN" altLang="en-US" sz="1200" b="0" dirty="0" smtClean="0">
                <a:effectLst/>
              </a:rPr>
              <a:t>应用，例如机器视觉和自然语言，都需要大量对世界的认识信息，当时缺乏巨大的数据库。</a:t>
            </a:r>
            <a:endParaRPr lang="en-US" altLang="zh-CN" sz="1200" b="0" dirty="0" smtClean="0">
              <a:effectLst/>
            </a:endParaRPr>
          </a:p>
          <a:p>
            <a:pPr algn="l" latinLnBrk="0"/>
            <a:r>
              <a:rPr lang="zh-CN" altLang="en-US" sz="1200" b="0" dirty="0" smtClean="0">
                <a:effectLst/>
              </a:rPr>
              <a:t>（中间图：</a:t>
            </a:r>
            <a:r>
              <a:rPr lang="zh-CN" altLang="en-US" sz="1200" b="0" kern="1200" dirty="0" smtClean="0">
                <a:solidFill>
                  <a:schemeClr val="tx1"/>
                </a:solidFill>
                <a:effectLst/>
                <a:latin typeface="+mn-lt"/>
                <a:ea typeface="+mn-ea"/>
                <a:cs typeface="+mn-cs"/>
              </a:rPr>
              <a:t>未来应用，</a:t>
            </a:r>
            <a:r>
              <a:rPr lang="zh-CN" altLang="en-US" sz="1200" kern="1200" dirty="0" smtClean="0">
                <a:solidFill>
                  <a:schemeClr val="tx1"/>
                </a:solidFill>
                <a:latin typeface="+mn-lt"/>
                <a:ea typeface="+mn-ea"/>
                <a:cs typeface="+mn-cs"/>
              </a:rPr>
              <a:t>一个虚拟伙伴通过看到与用户相同的图片来进行交流）</a:t>
            </a:r>
            <a:endParaRPr lang="zh-CN" altLang="en-US" sz="1200" b="0" dirty="0" smtClean="0">
              <a:effectLst/>
            </a:endParaRPr>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7</a:t>
            </a:fld>
            <a:endParaRPr lang="ko-KR" altLang="en-US"/>
          </a:p>
        </p:txBody>
      </p:sp>
    </p:spTree>
    <p:extLst>
      <p:ext uri="{BB962C8B-B14F-4D97-AF65-F5344CB8AC3E}">
        <p14:creationId xmlns:p14="http://schemas.microsoft.com/office/powerpoint/2010/main" val="312588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0"/>
            <a:r>
              <a:rPr lang="zh-CN" altLang="en-US" sz="1200" b="0" dirty="0" smtClean="0">
                <a:effectLst/>
              </a:rPr>
              <a:t>新一代专家系统（</a:t>
            </a:r>
            <a:r>
              <a:rPr lang="en-US" altLang="zh-CN" sz="1200" b="0" dirty="0" smtClean="0">
                <a:effectLst/>
              </a:rPr>
              <a:t>1981</a:t>
            </a:r>
            <a:r>
              <a:rPr lang="zh-CN" altLang="en-US" sz="1200" b="0" dirty="0" smtClean="0">
                <a:effectLst/>
              </a:rPr>
              <a:t>）：</a:t>
            </a:r>
            <a:endParaRPr lang="en-US" altLang="zh-CN" sz="1200" b="0" dirty="0" smtClean="0">
              <a:effectLst/>
            </a:endParaRPr>
          </a:p>
          <a:p>
            <a:pPr algn="l" latinLnBrk="0"/>
            <a:r>
              <a:rPr lang="en-US" altLang="zh-CN" sz="1200" b="0" dirty="0" smtClean="0">
                <a:effectLst/>
              </a:rPr>
              <a:t>1981</a:t>
            </a:r>
            <a:r>
              <a:rPr lang="zh-CN" altLang="en-US" sz="1200" b="0" dirty="0" smtClean="0">
                <a:effectLst/>
              </a:rPr>
              <a:t>年，日本经济产业省拨款八亿五千万美元支持第五代计算机项目。其目标是造出能够与人对话，翻译语言，解释图像，并且像人一样推理的机器。其他国家相应跟进。（右图</a:t>
            </a:r>
            <a:r>
              <a:rPr lang="en-US" altLang="zh-CN" sz="1200" b="0" dirty="0" smtClean="0">
                <a:effectLst/>
              </a:rPr>
              <a:t>1</a:t>
            </a:r>
            <a:r>
              <a:rPr lang="zh-CN" altLang="en-US" sz="1200" b="0" dirty="0" smtClean="0">
                <a:effectLst/>
              </a:rPr>
              <a:t>）</a:t>
            </a:r>
          </a:p>
          <a:p>
            <a:pPr algn="l" latinLnBrk="0"/>
            <a:r>
              <a:rPr lang="en-US" altLang="zh-CN" sz="1200" b="0" dirty="0" smtClean="0">
                <a:effectLst/>
              </a:rPr>
              <a:t>Hopfield</a:t>
            </a:r>
            <a:r>
              <a:rPr lang="zh-CN" altLang="en-US" sz="1200" b="0" dirty="0" smtClean="0">
                <a:effectLst/>
              </a:rPr>
              <a:t>神经网络（</a:t>
            </a:r>
            <a:r>
              <a:rPr lang="en-US" altLang="zh-CN" sz="1200" b="0" dirty="0" smtClean="0">
                <a:effectLst/>
              </a:rPr>
              <a:t>1982</a:t>
            </a:r>
            <a:r>
              <a:rPr lang="zh-CN" altLang="en-US" sz="1200" b="0" dirty="0" smtClean="0">
                <a:effectLst/>
              </a:rPr>
              <a:t>）</a:t>
            </a:r>
            <a:endParaRPr lang="en-US" altLang="zh-CN" sz="1200" b="0" dirty="0" smtClean="0">
              <a:effectLst/>
            </a:endParaRPr>
          </a:p>
          <a:p>
            <a:pPr algn="l" latinLnBrk="0"/>
            <a:r>
              <a:rPr lang="zh-CN" altLang="en-US" sz="1200" b="0" dirty="0" smtClean="0">
                <a:effectLst/>
              </a:rPr>
              <a:t>一种递归神经网络，由约翰</a:t>
            </a:r>
            <a:r>
              <a:rPr lang="en-US" altLang="zh-CN" sz="1200" b="0" dirty="0" smtClean="0">
                <a:effectLst/>
              </a:rPr>
              <a:t>·</a:t>
            </a:r>
            <a:r>
              <a:rPr lang="zh-CN" altLang="en-US" sz="1200" b="0" dirty="0" smtClean="0">
                <a:effectLst/>
              </a:rPr>
              <a:t>霍普菲尔德（左图</a:t>
            </a:r>
            <a:r>
              <a:rPr lang="en-US" altLang="zh-CN" sz="1200" b="0" dirty="0" smtClean="0">
                <a:effectLst/>
              </a:rPr>
              <a:t>1</a:t>
            </a:r>
            <a:r>
              <a:rPr lang="zh-CN" altLang="en-US" sz="1200" b="0" dirty="0" smtClean="0">
                <a:effectLst/>
              </a:rPr>
              <a:t>）在</a:t>
            </a:r>
            <a:r>
              <a:rPr lang="en-US" altLang="zh-CN" sz="1200" b="0" dirty="0" smtClean="0">
                <a:effectLst/>
              </a:rPr>
              <a:t>1982</a:t>
            </a:r>
            <a:r>
              <a:rPr lang="zh-CN" altLang="en-US" sz="1200" b="0" dirty="0" smtClean="0">
                <a:effectLst/>
              </a:rPr>
              <a:t>年发明。</a:t>
            </a:r>
            <a:r>
              <a:rPr lang="en-US" altLang="zh-CN" sz="1200" b="0" dirty="0" smtClean="0">
                <a:effectLst/>
              </a:rPr>
              <a:t>Hopfield</a:t>
            </a:r>
            <a:r>
              <a:rPr lang="zh-CN" altLang="en-US" sz="1200" b="0" dirty="0" smtClean="0">
                <a:effectLst/>
              </a:rPr>
              <a:t>网络是一种结合存储系统和二元系统的神经网络。它保证了向局部极小的收敛，但收敛到错误的局部极小值（</a:t>
            </a:r>
            <a:r>
              <a:rPr lang="en-US" altLang="zh-CN" sz="1200" b="0" dirty="0" smtClean="0">
                <a:effectLst/>
              </a:rPr>
              <a:t>local minimum</a:t>
            </a:r>
            <a:r>
              <a:rPr lang="zh-CN" altLang="en-US" sz="1200" b="0" dirty="0" smtClean="0">
                <a:effectLst/>
              </a:rPr>
              <a:t>），而非全局极小（</a:t>
            </a:r>
            <a:r>
              <a:rPr lang="en-US" altLang="zh-CN" sz="1200" b="0" dirty="0" smtClean="0">
                <a:effectLst/>
              </a:rPr>
              <a:t>global minimum</a:t>
            </a:r>
            <a:r>
              <a:rPr lang="zh-CN" altLang="en-US" sz="1200" b="0" dirty="0" smtClean="0">
                <a:effectLst/>
              </a:rPr>
              <a:t>）的情况也可能发生。</a:t>
            </a:r>
          </a:p>
          <a:p>
            <a:pPr algn="l" latinLnBrk="0"/>
            <a:r>
              <a:rPr lang="en-US" altLang="zh-CN" sz="1200" b="0" dirty="0" smtClean="0">
                <a:effectLst/>
              </a:rPr>
              <a:t>BP</a:t>
            </a:r>
            <a:r>
              <a:rPr lang="zh-CN" altLang="en-US" sz="1200" b="0" dirty="0" smtClean="0">
                <a:effectLst/>
              </a:rPr>
              <a:t>算法的提出（</a:t>
            </a:r>
            <a:r>
              <a:rPr lang="en-US" altLang="zh-CN" sz="1200" b="0" dirty="0" smtClean="0">
                <a:effectLst/>
              </a:rPr>
              <a:t>1986</a:t>
            </a:r>
            <a:r>
              <a:rPr lang="zh-CN" altLang="en-US" sz="1200" b="0" dirty="0" smtClean="0">
                <a:effectLst/>
              </a:rPr>
              <a:t>）：</a:t>
            </a:r>
            <a:endParaRPr lang="en-US" altLang="zh-CN" sz="1200" b="0" dirty="0" smtClean="0">
              <a:effectLst/>
            </a:endParaRPr>
          </a:p>
          <a:p>
            <a:pPr algn="l" latinLnBrk="0"/>
            <a:r>
              <a:rPr lang="en-US" altLang="zh-CN" sz="1200" b="0" dirty="0" smtClean="0">
                <a:effectLst/>
              </a:rPr>
              <a:t>BP(back propagation)</a:t>
            </a:r>
            <a:r>
              <a:rPr lang="zh-CN" altLang="en-US" sz="1200" b="0" dirty="0" smtClean="0">
                <a:effectLst/>
              </a:rPr>
              <a:t>神经网络是</a:t>
            </a:r>
            <a:r>
              <a:rPr lang="en-US" altLang="zh-CN" sz="1200" b="0" dirty="0" smtClean="0">
                <a:effectLst/>
              </a:rPr>
              <a:t>1986</a:t>
            </a:r>
            <a:r>
              <a:rPr lang="zh-CN" altLang="en-US" sz="1200" b="0" dirty="0" smtClean="0">
                <a:effectLst/>
              </a:rPr>
              <a:t>年由</a:t>
            </a:r>
            <a:r>
              <a:rPr lang="en-US" altLang="zh-CN" sz="1200" b="0" dirty="0" err="1" smtClean="0">
                <a:effectLst/>
              </a:rPr>
              <a:t>Rumelhart</a:t>
            </a:r>
            <a:r>
              <a:rPr lang="zh-CN" altLang="en-US" sz="1200" b="0" dirty="0" smtClean="0">
                <a:effectLst/>
              </a:rPr>
              <a:t>（右图</a:t>
            </a:r>
            <a:r>
              <a:rPr lang="en-US" altLang="zh-CN" sz="1200" b="0" dirty="0" smtClean="0">
                <a:effectLst/>
              </a:rPr>
              <a:t>2</a:t>
            </a:r>
            <a:r>
              <a:rPr lang="zh-CN" altLang="en-US" sz="1200" b="0" dirty="0" smtClean="0">
                <a:effectLst/>
              </a:rPr>
              <a:t>）和</a:t>
            </a:r>
            <a:r>
              <a:rPr lang="en-US" altLang="zh-CN" sz="1200" b="0" dirty="0" smtClean="0">
                <a:effectLst/>
              </a:rPr>
              <a:t>McClelland</a:t>
            </a:r>
            <a:r>
              <a:rPr lang="zh-CN" altLang="en-US" sz="1200" b="0" dirty="0" smtClean="0">
                <a:effectLst/>
              </a:rPr>
              <a:t>为首的科学家提出的概念，是一种按照误差逆向传播算法训练的多层前馈神经网络，是目前应用最广泛的神经网络。</a:t>
            </a:r>
          </a:p>
          <a:p>
            <a:endParaRPr lang="ko-KR" altLang="en-US" dirty="0"/>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8</a:t>
            </a:fld>
            <a:endParaRPr lang="ko-KR" altLang="en-US"/>
          </a:p>
        </p:txBody>
      </p:sp>
    </p:spTree>
    <p:extLst>
      <p:ext uri="{BB962C8B-B14F-4D97-AF65-F5344CB8AC3E}">
        <p14:creationId xmlns:p14="http://schemas.microsoft.com/office/powerpoint/2010/main" val="3090059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0"/>
            <a:r>
              <a:rPr lang="zh-CN" altLang="en-US" sz="1200" b="0" dirty="0" smtClean="0">
                <a:effectLst/>
              </a:rPr>
              <a:t>专家系统的障碍</a:t>
            </a:r>
            <a:r>
              <a:rPr lang="zh-CN" altLang="en-US" sz="1200" b="0" dirty="0" smtClean="0">
                <a:effectLst/>
                <a:sym typeface="Wingdings"/>
              </a:rPr>
              <a:t>：（左图</a:t>
            </a:r>
            <a:r>
              <a:rPr lang="en-US" altLang="zh-CN" sz="1200" b="0" dirty="0" smtClean="0">
                <a:effectLst/>
                <a:sym typeface="Wingdings"/>
              </a:rPr>
              <a:t>1</a:t>
            </a:r>
            <a:r>
              <a:rPr lang="zh-CN" altLang="en-US" sz="1200" b="0" dirty="0" smtClean="0">
                <a:effectLst/>
                <a:sym typeface="Wingdings"/>
              </a:rPr>
              <a:t>）</a:t>
            </a:r>
            <a:endParaRPr lang="en-US" altLang="zh-CN" sz="1200" b="0" dirty="0" smtClean="0">
              <a:effectLst/>
            </a:endParaRPr>
          </a:p>
          <a:p>
            <a:pPr algn="l" latinLnBrk="0"/>
            <a:r>
              <a:rPr lang="zh-CN" altLang="en-US" sz="1200" b="0" dirty="0" smtClean="0">
                <a:effectLst/>
              </a:rPr>
              <a:t>最初大获成功的专家系统维护费用居高不下。它们难以升级，难以使用，脆弱（当输入异常时会出现莫名其妙的错误），成了以前已经暴露的各种各样的问题的牺牲品。专家系统的实用性仅仅局限于某些特定情景。</a:t>
            </a:r>
          </a:p>
          <a:p>
            <a:pPr algn="l" latinLnBrk="0"/>
            <a:r>
              <a:rPr lang="en-US" altLang="zh-CN" sz="1200" b="0" dirty="0" smtClean="0">
                <a:effectLst/>
              </a:rPr>
              <a:t>Lisp</a:t>
            </a:r>
            <a:r>
              <a:rPr lang="zh-CN" altLang="en-US" sz="1200" b="0" dirty="0" smtClean="0">
                <a:effectLst/>
              </a:rPr>
              <a:t>符号化编程语言的衰落</a:t>
            </a:r>
            <a:endParaRPr lang="en-US" altLang="zh-CN" sz="1200" b="0" dirty="0" smtClean="0">
              <a:effectLst/>
            </a:endParaRPr>
          </a:p>
          <a:p>
            <a:pPr algn="l" latinLnBrk="0"/>
            <a:r>
              <a:rPr lang="en-US" altLang="zh-CN" sz="1200" b="0" dirty="0" smtClean="0">
                <a:effectLst/>
              </a:rPr>
              <a:t>1987</a:t>
            </a:r>
            <a:r>
              <a:rPr lang="zh-CN" altLang="en-US" sz="1200" b="0" dirty="0" smtClean="0">
                <a:effectLst/>
              </a:rPr>
              <a:t>年</a:t>
            </a:r>
            <a:r>
              <a:rPr lang="en-US" altLang="zh-CN" sz="1200" b="0" dirty="0" smtClean="0">
                <a:effectLst/>
              </a:rPr>
              <a:t>AI</a:t>
            </a:r>
            <a:r>
              <a:rPr lang="zh-CN" altLang="en-US" sz="1200" b="0" dirty="0" smtClean="0">
                <a:effectLst/>
              </a:rPr>
              <a:t>硬件市场需求的突然下跌。</a:t>
            </a:r>
            <a:r>
              <a:rPr lang="en-US" altLang="zh-CN" sz="1200" b="0" dirty="0" smtClean="0">
                <a:effectLst/>
              </a:rPr>
              <a:t>Apple</a:t>
            </a:r>
            <a:r>
              <a:rPr lang="zh-CN" altLang="en-US" sz="1200" b="0" dirty="0" smtClean="0">
                <a:effectLst/>
              </a:rPr>
              <a:t>和</a:t>
            </a:r>
            <a:r>
              <a:rPr lang="en-US" altLang="zh-CN" sz="1200" b="0" dirty="0" smtClean="0">
                <a:effectLst/>
              </a:rPr>
              <a:t>IBM</a:t>
            </a:r>
            <a:r>
              <a:rPr lang="zh-CN" altLang="en-US" sz="1200" b="0" dirty="0" smtClean="0">
                <a:effectLst/>
              </a:rPr>
              <a:t>生产的台式机性能不断提升，到</a:t>
            </a:r>
            <a:r>
              <a:rPr lang="en-US" altLang="zh-CN" sz="1200" b="0" dirty="0" smtClean="0">
                <a:effectLst/>
              </a:rPr>
              <a:t>1987</a:t>
            </a:r>
            <a:r>
              <a:rPr lang="zh-CN" altLang="en-US" sz="1200" b="0" dirty="0" smtClean="0">
                <a:effectLst/>
              </a:rPr>
              <a:t>年时其性能已经超过了</a:t>
            </a:r>
            <a:r>
              <a:rPr lang="en-US" altLang="zh-CN" sz="1200" b="0" dirty="0" err="1" smtClean="0">
                <a:effectLst/>
              </a:rPr>
              <a:t>Symbolics</a:t>
            </a:r>
            <a:r>
              <a:rPr lang="zh-CN" altLang="en-US" sz="1200" b="0" dirty="0" smtClean="0">
                <a:effectLst/>
              </a:rPr>
              <a:t>和其他厂家生产的昂贵的</a:t>
            </a:r>
            <a:r>
              <a:rPr lang="en-US" altLang="zh-CN" sz="1200" b="0" dirty="0" smtClean="0">
                <a:effectLst/>
              </a:rPr>
              <a:t>Lisp</a:t>
            </a:r>
            <a:r>
              <a:rPr lang="zh-CN" altLang="en-US" sz="1200" b="0" dirty="0" smtClean="0">
                <a:effectLst/>
              </a:rPr>
              <a:t>机。</a:t>
            </a:r>
          </a:p>
          <a:p>
            <a:endParaRPr lang="ko-KR" altLang="en-US" dirty="0"/>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9</a:t>
            </a:fld>
            <a:endParaRPr lang="ko-KR" altLang="en-US"/>
          </a:p>
        </p:txBody>
      </p:sp>
    </p:spTree>
    <p:extLst>
      <p:ext uri="{BB962C8B-B14F-4D97-AF65-F5344CB8AC3E}">
        <p14:creationId xmlns:p14="http://schemas.microsoft.com/office/powerpoint/2010/main" val="3168652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0"/>
            <a:r>
              <a:rPr lang="zh-CN" altLang="en-US" sz="1200" b="0" dirty="0" smtClean="0">
                <a:effectLst/>
              </a:rPr>
              <a:t>传统机器学习算法的发展：</a:t>
            </a:r>
            <a:endParaRPr lang="en-US" altLang="zh-CN" sz="1200" b="0" dirty="0" smtClean="0">
              <a:effectLst/>
            </a:endParaRPr>
          </a:p>
          <a:p>
            <a:pPr algn="l" latinLnBrk="0"/>
            <a:r>
              <a:rPr lang="zh-CN" altLang="en-US" sz="1200" b="0" dirty="0" smtClean="0">
                <a:effectLst/>
              </a:rPr>
              <a:t>决策树，逻辑回归，支持向量机，聚类、贝叶斯网络，隐马尔可夫模型（右图</a:t>
            </a:r>
            <a:r>
              <a:rPr lang="en-US" altLang="zh-CN" sz="1200" b="0" dirty="0" smtClean="0">
                <a:effectLst/>
              </a:rPr>
              <a:t>1</a:t>
            </a:r>
            <a:r>
              <a:rPr lang="zh-CN" altLang="en-US" sz="1200" b="0" dirty="0" smtClean="0">
                <a:effectLst/>
              </a:rPr>
              <a:t>），信息论，随机模型和经典优化理论。</a:t>
            </a:r>
            <a:endParaRPr lang="en-US" altLang="zh-CN" sz="1200" b="0" dirty="0" smtClean="0">
              <a:effectLst/>
            </a:endParaRPr>
          </a:p>
          <a:p>
            <a:pPr algn="l" latinLnBrk="0"/>
            <a:r>
              <a:rPr lang="zh-CN" altLang="en-US" sz="1200" b="0" dirty="0" smtClean="0">
                <a:effectLst/>
              </a:rPr>
              <a:t>神经网络的飞速发展：</a:t>
            </a:r>
            <a:endParaRPr lang="en-US" altLang="zh-CN" sz="1200" b="0" dirty="0" smtClean="0">
              <a:effectLst/>
            </a:endParaRPr>
          </a:p>
          <a:p>
            <a:pPr algn="l" latinLnBrk="0"/>
            <a:r>
              <a:rPr lang="en-US" altLang="zh-CN" sz="1200" b="0" dirty="0" smtClean="0">
                <a:effectLst/>
              </a:rPr>
              <a:t>CNN</a:t>
            </a:r>
            <a:r>
              <a:rPr lang="zh-CN" altLang="en-US" sz="1200" b="0" dirty="0" smtClean="0">
                <a:effectLst/>
              </a:rPr>
              <a:t>卷积神经网络</a:t>
            </a:r>
            <a:endParaRPr lang="en-US" altLang="zh-CN" sz="1200" b="0" dirty="0" smtClean="0">
              <a:effectLst/>
            </a:endParaRPr>
          </a:p>
          <a:p>
            <a:pPr algn="l" latinLnBrk="0"/>
            <a:r>
              <a:rPr lang="en-US" altLang="zh-CN" sz="1200" b="0" dirty="0" smtClean="0">
                <a:effectLst/>
              </a:rPr>
              <a:t>RNN</a:t>
            </a:r>
            <a:r>
              <a:rPr lang="zh-CN" altLang="en-US" sz="1200" b="0" dirty="0" smtClean="0">
                <a:effectLst/>
              </a:rPr>
              <a:t>（左图</a:t>
            </a:r>
            <a:r>
              <a:rPr lang="en-US" altLang="zh-CN" sz="1200" b="0" dirty="0" smtClean="0">
                <a:effectLst/>
              </a:rPr>
              <a:t>1</a:t>
            </a:r>
            <a:r>
              <a:rPr lang="zh-CN" altLang="en-US" sz="1200" b="0" dirty="0" smtClean="0">
                <a:effectLst/>
              </a:rPr>
              <a:t>）、</a:t>
            </a:r>
            <a:r>
              <a:rPr lang="en-US" altLang="zh-CN" sz="1200" b="0" dirty="0" smtClean="0">
                <a:effectLst/>
              </a:rPr>
              <a:t>LSTM</a:t>
            </a:r>
            <a:r>
              <a:rPr lang="zh-CN" altLang="en-US" sz="1200" b="0" dirty="0" smtClean="0">
                <a:effectLst/>
              </a:rPr>
              <a:t>、</a:t>
            </a:r>
            <a:r>
              <a:rPr lang="en-US" altLang="zh-CN" sz="1200" b="0" dirty="0" smtClean="0">
                <a:effectLst/>
              </a:rPr>
              <a:t>GRU</a:t>
            </a:r>
            <a:r>
              <a:rPr lang="zh-CN" altLang="en-US" sz="1200" b="0" dirty="0" smtClean="0">
                <a:effectLst/>
              </a:rPr>
              <a:t>等循环神经网络</a:t>
            </a:r>
            <a:endParaRPr lang="en-US" altLang="zh-CN" sz="1200" b="0" dirty="0" smtClean="0">
              <a:effectLst/>
            </a:endParaRPr>
          </a:p>
          <a:p>
            <a:pPr algn="l" latinLnBrk="0"/>
            <a:r>
              <a:rPr lang="zh-CN" altLang="en-US" sz="1200" b="0" dirty="0" smtClean="0">
                <a:effectLst/>
              </a:rPr>
              <a:t>深度学习、强化学习</a:t>
            </a:r>
            <a:endParaRPr lang="en-US" altLang="zh-CN" sz="1200" b="0" dirty="0" smtClean="0">
              <a:effectLst/>
            </a:endParaRPr>
          </a:p>
          <a:p>
            <a:pPr algn="l" latinLnBrk="0"/>
            <a:r>
              <a:rPr lang="en-US" altLang="zh-CN" sz="1200" b="0" dirty="0" err="1" smtClean="0">
                <a:effectLst/>
              </a:rPr>
              <a:t>TensorFlow</a:t>
            </a:r>
            <a:r>
              <a:rPr lang="zh-CN" altLang="en-US" sz="1200" b="0" dirty="0" smtClean="0">
                <a:effectLst/>
              </a:rPr>
              <a:t>、</a:t>
            </a:r>
            <a:r>
              <a:rPr lang="en-US" altLang="zh-CN" sz="1200" b="0" dirty="0" err="1" smtClean="0">
                <a:effectLst/>
              </a:rPr>
              <a:t>Pytorch</a:t>
            </a:r>
            <a:r>
              <a:rPr lang="zh-CN" altLang="en-US" sz="1200" b="0" dirty="0" smtClean="0">
                <a:effectLst/>
              </a:rPr>
              <a:t>、</a:t>
            </a:r>
            <a:r>
              <a:rPr lang="en-US" altLang="zh-CN" sz="1200" b="0" dirty="0" err="1" smtClean="0">
                <a:effectLst/>
              </a:rPr>
              <a:t>Keras</a:t>
            </a:r>
            <a:r>
              <a:rPr lang="zh-CN" altLang="en-US" sz="1200" b="0" dirty="0" smtClean="0">
                <a:effectLst/>
              </a:rPr>
              <a:t>等神经网络框架以及相应的硬件支持</a:t>
            </a:r>
            <a:endParaRPr lang="en-US" altLang="zh-CN" sz="1200" b="0" dirty="0" smtClean="0">
              <a:effectLst/>
            </a:endParaRPr>
          </a:p>
          <a:p>
            <a:pPr algn="l" latinLnBrk="0"/>
            <a:r>
              <a:rPr lang="zh-CN" altLang="en-US" sz="1200" b="0" dirty="0" smtClean="0">
                <a:effectLst/>
              </a:rPr>
              <a:t>大数据的存储与应用：</a:t>
            </a:r>
            <a:endParaRPr lang="en-US" altLang="zh-CN" sz="1200" b="0" dirty="0" smtClean="0">
              <a:effectLst/>
            </a:endParaRPr>
          </a:p>
          <a:p>
            <a:pPr algn="l" latinLnBrk="0"/>
            <a:r>
              <a:rPr lang="zh-CN" altLang="en-US" sz="1200" b="0" dirty="0" smtClean="0">
                <a:effectLst/>
              </a:rPr>
              <a:t>专家系统</a:t>
            </a:r>
            <a:endParaRPr lang="en-US" altLang="zh-CN" sz="1200" b="0" dirty="0" smtClean="0">
              <a:effectLst/>
            </a:endParaRPr>
          </a:p>
          <a:p>
            <a:pPr algn="l" latinLnBrk="0"/>
            <a:r>
              <a:rPr lang="zh-CN" altLang="en-US" sz="1200" b="0" dirty="0" smtClean="0">
                <a:effectLst/>
              </a:rPr>
              <a:t>知识图谱（右图</a:t>
            </a:r>
            <a:r>
              <a:rPr lang="en-US" altLang="zh-CN" sz="1200" b="0" dirty="0" smtClean="0">
                <a:effectLst/>
              </a:rPr>
              <a:t>2</a:t>
            </a:r>
            <a:r>
              <a:rPr lang="zh-CN" altLang="en-US" sz="1200" b="0" dirty="0" smtClean="0">
                <a:effectLst/>
              </a:rPr>
              <a:t>）</a:t>
            </a:r>
            <a:endParaRPr lang="en-US" altLang="zh-CN" sz="1200" b="0" dirty="0" smtClean="0">
              <a:effectLst/>
            </a:endParaRPr>
          </a:p>
          <a:p>
            <a:pPr algn="l" latinLnBrk="0"/>
            <a:r>
              <a:rPr lang="zh-CN" altLang="en-US" sz="1200" b="0" dirty="0" smtClean="0">
                <a:effectLst/>
              </a:rPr>
              <a:t>问答系统</a:t>
            </a:r>
            <a:endParaRPr lang="en-US" altLang="zh-CN" sz="1200" b="0" dirty="0" smtClean="0">
              <a:effectLst/>
            </a:endParaRPr>
          </a:p>
          <a:p>
            <a:endParaRPr lang="ko-KR" altLang="en-US" dirty="0"/>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10</a:t>
            </a:fld>
            <a:endParaRPr lang="ko-KR" altLang="en-US"/>
          </a:p>
        </p:txBody>
      </p:sp>
    </p:spTree>
    <p:extLst>
      <p:ext uri="{BB962C8B-B14F-4D97-AF65-F5344CB8AC3E}">
        <p14:creationId xmlns:p14="http://schemas.microsoft.com/office/powerpoint/2010/main" val="426413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12</a:t>
            </a:fld>
            <a:endParaRPr lang="ko-KR" altLang="en-US"/>
          </a:p>
        </p:txBody>
      </p:sp>
    </p:spTree>
    <p:extLst>
      <p:ext uri="{BB962C8B-B14F-4D97-AF65-F5344CB8AC3E}">
        <p14:creationId xmlns:p14="http://schemas.microsoft.com/office/powerpoint/2010/main" val="2130471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62300" y="541682"/>
            <a:ext cx="5867400" cy="5774636"/>
          </a:xfrm>
          <a:prstGeom prst="rect">
            <a:avLst/>
          </a:prstGeom>
        </p:spPr>
      </p:pic>
    </p:spTree>
    <p:extLst>
      <p:ext uri="{BB962C8B-B14F-4D97-AF65-F5344CB8AC3E}">
        <p14:creationId xmlns:p14="http://schemas.microsoft.com/office/powerpoint/2010/main" val="222097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V="1">
            <a:off x="3022600" y="0"/>
            <a:ext cx="6146800" cy="2096785"/>
          </a:xfrm>
          <a:prstGeom prst="rect">
            <a:avLst/>
          </a:prstGeom>
        </p:spPr>
      </p:pic>
    </p:spTree>
    <p:extLst>
      <p:ext uri="{BB962C8B-B14F-4D97-AF65-F5344CB8AC3E}">
        <p14:creationId xmlns:p14="http://schemas.microsoft.com/office/powerpoint/2010/main" val="3806288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78972" y="0"/>
            <a:ext cx="6299200" cy="6858000"/>
          </a:xfrm>
          <a:prstGeom prst="rect">
            <a:avLst/>
          </a:prstGeom>
        </p:spPr>
      </p:pic>
    </p:spTree>
    <p:extLst>
      <p:ext uri="{BB962C8B-B14F-4D97-AF65-F5344CB8AC3E}">
        <p14:creationId xmlns:p14="http://schemas.microsoft.com/office/powerpoint/2010/main" val="274749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78972" y="0"/>
            <a:ext cx="6299200" cy="6858000"/>
          </a:xfrm>
          <a:prstGeom prst="rect">
            <a:avLst/>
          </a:prstGeom>
        </p:spPr>
      </p:pic>
    </p:spTree>
    <p:extLst>
      <p:ext uri="{BB962C8B-B14F-4D97-AF65-F5344CB8AC3E}">
        <p14:creationId xmlns:p14="http://schemas.microsoft.com/office/powerpoint/2010/main" val="2980973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4" name="Rectangle 3"/>
          <p:cNvSpPr/>
          <p:nvPr userDrawn="1"/>
        </p:nvSpPr>
        <p:spPr>
          <a:xfrm>
            <a:off x="0" y="1333500"/>
            <a:ext cx="12192000" cy="55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4448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27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52800" y="741331"/>
            <a:ext cx="5486400" cy="5375338"/>
          </a:xfrm>
          <a:prstGeom prst="rect">
            <a:avLst/>
          </a:prstGeom>
        </p:spPr>
      </p:pic>
    </p:spTree>
    <p:extLst>
      <p:ext uri="{BB962C8B-B14F-4D97-AF65-F5344CB8AC3E}">
        <p14:creationId xmlns:p14="http://schemas.microsoft.com/office/powerpoint/2010/main" val="219568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3509E8-EDB3-4BFB-9C63-B01D176D4351}" type="slidenum">
              <a:rPr lang="ko-KR" altLang="en-US" smtClean="0"/>
              <a:t>‹#›</a:t>
            </a:fld>
            <a:endParaRPr lang="ko-KR" altLang="en-US"/>
          </a:p>
        </p:txBody>
      </p:sp>
    </p:spTree>
    <p:extLst>
      <p:ext uri="{BB962C8B-B14F-4D97-AF65-F5344CB8AC3E}">
        <p14:creationId xmlns:p14="http://schemas.microsoft.com/office/powerpoint/2010/main" val="4261232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64" r:id="rId5"/>
    <p:sldLayoutId id="2147483652" r:id="rId6"/>
    <p:sldLayoutId id="2147483653" r:id="rId7"/>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8.png"/><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1.tiff"/><Relationship Id="rId5" Type="http://schemas.openxmlformats.org/officeDocument/2006/relationships/image" Target="../media/image22.tif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9400" y="2921000"/>
            <a:ext cx="6553200" cy="1282700"/>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3145140" y="3083452"/>
            <a:ext cx="5901720" cy="58695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200" dirty="0" smtClean="0">
                <a:effectLst/>
                <a:latin typeface="Calibri" panose="020F0502020204030204" pitchFamily="34" charset="0"/>
              </a:rPr>
              <a:t>人工智能概述</a:t>
            </a:r>
            <a:endParaRPr lang="en-US" altLang="ko-KR" sz="3200" dirty="0">
              <a:effectLst/>
              <a:latin typeface="Calibri" panose="020F0502020204030204" pitchFamily="34" charset="0"/>
            </a:endParaRPr>
          </a:p>
        </p:txBody>
      </p:sp>
      <p:cxnSp>
        <p:nvCxnSpPr>
          <p:cNvPr id="7" name="Straight Connector 6"/>
          <p:cNvCxnSpPr/>
          <p:nvPr/>
        </p:nvCxnSpPr>
        <p:spPr>
          <a:xfrm>
            <a:off x="3223260" y="3670409"/>
            <a:ext cx="574548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9280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234671" y="4506894"/>
            <a:ext cx="3706271" cy="2271028"/>
          </a:xfrm>
          <a:prstGeom prst="rect">
            <a:avLst/>
          </a:prstGeom>
        </p:spPr>
      </p:pic>
      <p:pic>
        <p:nvPicPr>
          <p:cNvPr id="12" name="Picture 1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07593" y="978158"/>
            <a:ext cx="4648200" cy="4554106"/>
          </a:xfrm>
          <a:prstGeom prst="rect">
            <a:avLst/>
          </a:prstGeom>
        </p:spPr>
      </p:pic>
      <p:sp>
        <p:nvSpPr>
          <p:cNvPr id="16" name="Rectangle 3"/>
          <p:cNvSpPr txBox="1">
            <a:spLocks noChangeArrowheads="1"/>
          </p:cNvSpPr>
          <p:nvPr/>
        </p:nvSpPr>
        <p:spPr bwMode="auto">
          <a:xfrm>
            <a:off x="1690898" y="2908050"/>
            <a:ext cx="2616200" cy="126406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2800" dirty="0" smtClean="0">
                <a:effectLst/>
                <a:latin typeface="Calibri" panose="020F0502020204030204" pitchFamily="34" charset="0"/>
              </a:rPr>
              <a:t>人工智能第三次发展热潮</a:t>
            </a:r>
            <a:endParaRPr lang="en-US" altLang="zh-CN" sz="2800" dirty="0" smtClean="0">
              <a:effectLst/>
              <a:latin typeface="Calibri" panose="020F0502020204030204" pitchFamily="34" charset="0"/>
            </a:endParaRPr>
          </a:p>
          <a:p>
            <a:pPr algn="dist" latinLnBrk="0"/>
            <a:r>
              <a:rPr lang="en-US" altLang="zh-CN" sz="2000" dirty="0" smtClean="0">
                <a:effectLst/>
              </a:rPr>
              <a:t>1993 –</a:t>
            </a:r>
            <a:r>
              <a:rPr lang="zh-CN" altLang="en-US" sz="2000" dirty="0">
                <a:effectLst/>
              </a:rPr>
              <a:t>至今</a:t>
            </a:r>
            <a:endParaRPr lang="en-US" altLang="ko-KR" sz="2000" dirty="0">
              <a:effectLst/>
              <a:latin typeface="Calibri" panose="020F0502020204030204" pitchFamily="34" charset="0"/>
            </a:endParaRPr>
          </a:p>
        </p:txBody>
      </p:sp>
      <p:grpSp>
        <p:nvGrpSpPr>
          <p:cNvPr id="23" name="Group 22"/>
          <p:cNvGrpSpPr/>
          <p:nvPr/>
        </p:nvGrpSpPr>
        <p:grpSpPr>
          <a:xfrm>
            <a:off x="2858087" y="2377992"/>
            <a:ext cx="347211" cy="349172"/>
            <a:chOff x="3140075" y="831850"/>
            <a:chExt cx="842963" cy="847725"/>
          </a:xfrm>
          <a:solidFill>
            <a:schemeClr val="bg1"/>
          </a:solidFill>
        </p:grpSpPr>
        <p:sp>
          <p:nvSpPr>
            <p:cNvPr id="24" name="Freeform 5"/>
            <p:cNvSpPr>
              <a:spLocks/>
            </p:cNvSpPr>
            <p:nvPr/>
          </p:nvSpPr>
          <p:spPr bwMode="auto">
            <a:xfrm>
              <a:off x="3362325" y="831850"/>
              <a:ext cx="519113" cy="263525"/>
            </a:xfrm>
            <a:custGeom>
              <a:avLst/>
              <a:gdLst>
                <a:gd name="T0" fmla="*/ 38 w 346"/>
                <a:gd name="T1" fmla="*/ 26 h 175"/>
                <a:gd name="T2" fmla="*/ 105 w 346"/>
                <a:gd name="T3" fmla="*/ 144 h 175"/>
                <a:gd name="T4" fmla="*/ 311 w 346"/>
                <a:gd name="T5" fmla="*/ 140 h 175"/>
                <a:gd name="T6" fmla="*/ 263 w 346"/>
                <a:gd name="T7" fmla="*/ 32 h 175"/>
                <a:gd name="T8" fmla="*/ 241 w 346"/>
                <a:gd name="T9" fmla="*/ 22 h 175"/>
                <a:gd name="T10" fmla="*/ 218 w 346"/>
                <a:gd name="T11" fmla="*/ 13 h 175"/>
                <a:gd name="T12" fmla="*/ 196 w 346"/>
                <a:gd name="T13" fmla="*/ 7 h 175"/>
                <a:gd name="T14" fmla="*/ 174 w 346"/>
                <a:gd name="T15" fmla="*/ 3 h 175"/>
                <a:gd name="T16" fmla="*/ 152 w 346"/>
                <a:gd name="T17" fmla="*/ 1 h 175"/>
                <a:gd name="T18" fmla="*/ 128 w 346"/>
                <a:gd name="T19" fmla="*/ 0 h 175"/>
                <a:gd name="T20" fmla="*/ 114 w 346"/>
                <a:gd name="T21" fmla="*/ 1 h 175"/>
                <a:gd name="T22" fmla="*/ 38 w 346"/>
                <a:gd name="T23" fmla="*/ 26 h 175"/>
                <a:gd name="T24" fmla="*/ 126 w 346"/>
                <a:gd name="T25" fmla="*/ 26 h 175"/>
                <a:gd name="T26" fmla="*/ 209 w 346"/>
                <a:gd name="T27" fmla="*/ 25 h 175"/>
                <a:gd name="T28" fmla="*/ 237 w 346"/>
                <a:gd name="T29" fmla="*/ 73 h 175"/>
                <a:gd name="T30" fmla="*/ 153 w 346"/>
                <a:gd name="T31" fmla="*/ 74 h 175"/>
                <a:gd name="T32" fmla="*/ 126 w 346"/>
                <a:gd name="T33" fmla="*/ 26 h 175"/>
                <a:gd name="T34" fmla="*/ 38 w 346"/>
                <a:gd name="T35" fmla="*/ 2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75">
                  <a:moveTo>
                    <a:pt x="38" y="26"/>
                  </a:moveTo>
                  <a:cubicBezTo>
                    <a:pt x="0" y="60"/>
                    <a:pt x="30" y="112"/>
                    <a:pt x="105" y="144"/>
                  </a:cubicBezTo>
                  <a:cubicBezTo>
                    <a:pt x="181" y="175"/>
                    <a:pt x="273" y="174"/>
                    <a:pt x="311" y="140"/>
                  </a:cubicBezTo>
                  <a:cubicBezTo>
                    <a:pt x="346" y="110"/>
                    <a:pt x="324" y="64"/>
                    <a:pt x="263" y="32"/>
                  </a:cubicBezTo>
                  <a:cubicBezTo>
                    <a:pt x="256" y="29"/>
                    <a:pt x="247" y="25"/>
                    <a:pt x="241" y="22"/>
                  </a:cubicBezTo>
                  <a:cubicBezTo>
                    <a:pt x="226" y="16"/>
                    <a:pt x="226" y="16"/>
                    <a:pt x="218" y="13"/>
                  </a:cubicBezTo>
                  <a:cubicBezTo>
                    <a:pt x="204" y="9"/>
                    <a:pt x="203" y="9"/>
                    <a:pt x="196" y="7"/>
                  </a:cubicBezTo>
                  <a:cubicBezTo>
                    <a:pt x="182" y="4"/>
                    <a:pt x="181" y="4"/>
                    <a:pt x="174" y="3"/>
                  </a:cubicBezTo>
                  <a:cubicBezTo>
                    <a:pt x="160" y="1"/>
                    <a:pt x="160" y="1"/>
                    <a:pt x="152" y="1"/>
                  </a:cubicBezTo>
                  <a:cubicBezTo>
                    <a:pt x="137" y="0"/>
                    <a:pt x="137" y="0"/>
                    <a:pt x="128" y="0"/>
                  </a:cubicBezTo>
                  <a:cubicBezTo>
                    <a:pt x="124" y="0"/>
                    <a:pt x="119" y="1"/>
                    <a:pt x="114" y="1"/>
                  </a:cubicBezTo>
                  <a:cubicBezTo>
                    <a:pt x="82" y="3"/>
                    <a:pt x="55" y="11"/>
                    <a:pt x="38" y="26"/>
                  </a:cubicBezTo>
                  <a:cubicBezTo>
                    <a:pt x="65" y="21"/>
                    <a:pt x="95" y="21"/>
                    <a:pt x="126" y="26"/>
                  </a:cubicBezTo>
                  <a:cubicBezTo>
                    <a:pt x="141" y="13"/>
                    <a:pt x="179" y="12"/>
                    <a:pt x="209" y="25"/>
                  </a:cubicBezTo>
                  <a:cubicBezTo>
                    <a:pt x="240" y="38"/>
                    <a:pt x="253" y="59"/>
                    <a:pt x="237" y="73"/>
                  </a:cubicBezTo>
                  <a:cubicBezTo>
                    <a:pt x="222" y="86"/>
                    <a:pt x="184" y="87"/>
                    <a:pt x="153" y="74"/>
                  </a:cubicBezTo>
                  <a:cubicBezTo>
                    <a:pt x="123" y="61"/>
                    <a:pt x="110" y="40"/>
                    <a:pt x="126" y="26"/>
                  </a:cubicBezTo>
                  <a:cubicBezTo>
                    <a:pt x="95" y="21"/>
                    <a:pt x="65" y="21"/>
                    <a:pt x="38" y="26"/>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5" name="Freeform 6"/>
            <p:cNvSpPr>
              <a:spLocks/>
            </p:cNvSpPr>
            <p:nvPr/>
          </p:nvSpPr>
          <p:spPr bwMode="auto">
            <a:xfrm>
              <a:off x="3170238" y="873125"/>
              <a:ext cx="806450" cy="460375"/>
            </a:xfrm>
            <a:custGeom>
              <a:avLst/>
              <a:gdLst>
                <a:gd name="T0" fmla="*/ 530 w 538"/>
                <a:gd name="T1" fmla="*/ 173 h 307"/>
                <a:gd name="T2" fmla="*/ 529 w 538"/>
                <a:gd name="T3" fmla="*/ 172 h 307"/>
                <a:gd name="T4" fmla="*/ 504 w 538"/>
                <a:gd name="T5" fmla="*/ 113 h 307"/>
                <a:gd name="T6" fmla="*/ 474 w 538"/>
                <a:gd name="T7" fmla="*/ 72 h 307"/>
                <a:gd name="T8" fmla="*/ 470 w 538"/>
                <a:gd name="T9" fmla="*/ 67 h 307"/>
                <a:gd name="T10" fmla="*/ 471 w 538"/>
                <a:gd name="T11" fmla="*/ 160 h 307"/>
                <a:gd name="T12" fmla="*/ 208 w 538"/>
                <a:gd name="T13" fmla="*/ 164 h 307"/>
                <a:gd name="T14" fmla="*/ 121 w 538"/>
                <a:gd name="T15" fmla="*/ 14 h 307"/>
                <a:gd name="T16" fmla="*/ 141 w 538"/>
                <a:gd name="T17" fmla="*/ 0 h 307"/>
                <a:gd name="T18" fmla="*/ 124 w 538"/>
                <a:gd name="T19" fmla="*/ 9 h 307"/>
                <a:gd name="T20" fmla="*/ 87 w 538"/>
                <a:gd name="T21" fmla="*/ 35 h 307"/>
                <a:gd name="T22" fmla="*/ 76 w 538"/>
                <a:gd name="T23" fmla="*/ 43 h 307"/>
                <a:gd name="T24" fmla="*/ 48 w 538"/>
                <a:gd name="T25" fmla="*/ 72 h 307"/>
                <a:gd name="T26" fmla="*/ 168 w 538"/>
                <a:gd name="T27" fmla="*/ 255 h 307"/>
                <a:gd name="T28" fmla="*/ 506 w 538"/>
                <a:gd name="T29" fmla="*/ 249 h 307"/>
                <a:gd name="T30" fmla="*/ 530 w 538"/>
                <a:gd name="T31" fmla="*/ 17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8" h="307">
                  <a:moveTo>
                    <a:pt x="530" y="173"/>
                  </a:moveTo>
                  <a:cubicBezTo>
                    <a:pt x="529" y="172"/>
                    <a:pt x="529" y="172"/>
                    <a:pt x="529" y="172"/>
                  </a:cubicBezTo>
                  <a:cubicBezTo>
                    <a:pt x="523" y="154"/>
                    <a:pt x="517" y="136"/>
                    <a:pt x="504" y="113"/>
                  </a:cubicBezTo>
                  <a:cubicBezTo>
                    <a:pt x="491" y="93"/>
                    <a:pt x="489" y="90"/>
                    <a:pt x="474" y="72"/>
                  </a:cubicBezTo>
                  <a:cubicBezTo>
                    <a:pt x="470" y="67"/>
                    <a:pt x="470" y="67"/>
                    <a:pt x="470" y="67"/>
                  </a:cubicBezTo>
                  <a:cubicBezTo>
                    <a:pt x="498" y="99"/>
                    <a:pt x="500" y="134"/>
                    <a:pt x="471" y="160"/>
                  </a:cubicBezTo>
                  <a:cubicBezTo>
                    <a:pt x="422" y="202"/>
                    <a:pt x="304" y="204"/>
                    <a:pt x="208" y="164"/>
                  </a:cubicBezTo>
                  <a:cubicBezTo>
                    <a:pt x="111" y="124"/>
                    <a:pt x="72" y="57"/>
                    <a:pt x="121" y="14"/>
                  </a:cubicBezTo>
                  <a:cubicBezTo>
                    <a:pt x="127" y="9"/>
                    <a:pt x="134" y="4"/>
                    <a:pt x="141" y="0"/>
                  </a:cubicBezTo>
                  <a:cubicBezTo>
                    <a:pt x="135" y="3"/>
                    <a:pt x="129" y="6"/>
                    <a:pt x="124" y="9"/>
                  </a:cubicBezTo>
                  <a:cubicBezTo>
                    <a:pt x="104" y="21"/>
                    <a:pt x="100" y="24"/>
                    <a:pt x="87" y="35"/>
                  </a:cubicBezTo>
                  <a:cubicBezTo>
                    <a:pt x="83" y="37"/>
                    <a:pt x="80" y="40"/>
                    <a:pt x="76" y="43"/>
                  </a:cubicBezTo>
                  <a:cubicBezTo>
                    <a:pt x="67" y="51"/>
                    <a:pt x="56" y="63"/>
                    <a:pt x="48" y="72"/>
                  </a:cubicBezTo>
                  <a:cubicBezTo>
                    <a:pt x="0" y="127"/>
                    <a:pt x="51" y="206"/>
                    <a:pt x="168" y="255"/>
                  </a:cubicBezTo>
                  <a:cubicBezTo>
                    <a:pt x="292" y="307"/>
                    <a:pt x="443" y="304"/>
                    <a:pt x="506" y="249"/>
                  </a:cubicBezTo>
                  <a:cubicBezTo>
                    <a:pt x="531" y="228"/>
                    <a:pt x="538" y="201"/>
                    <a:pt x="530" y="173"/>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6" name="Freeform 7"/>
            <p:cNvSpPr>
              <a:spLocks/>
            </p:cNvSpPr>
            <p:nvPr/>
          </p:nvSpPr>
          <p:spPr bwMode="auto">
            <a:xfrm>
              <a:off x="3140075" y="1066800"/>
              <a:ext cx="842963" cy="487362"/>
            </a:xfrm>
            <a:custGeom>
              <a:avLst/>
              <a:gdLst>
                <a:gd name="T0" fmla="*/ 23 w 562"/>
                <a:gd name="T1" fmla="*/ 17 h 325"/>
                <a:gd name="T2" fmla="*/ 7 w 562"/>
                <a:gd name="T3" fmla="*/ 67 h 325"/>
                <a:gd name="T4" fmla="*/ 1 w 562"/>
                <a:gd name="T5" fmla="*/ 118 h 325"/>
                <a:gd name="T6" fmla="*/ 151 w 562"/>
                <a:gd name="T7" fmla="*/ 269 h 325"/>
                <a:gd name="T8" fmla="*/ 516 w 562"/>
                <a:gd name="T9" fmla="*/ 263 h 325"/>
                <a:gd name="T10" fmla="*/ 540 w 562"/>
                <a:gd name="T11" fmla="*/ 231 h 325"/>
                <a:gd name="T12" fmla="*/ 555 w 562"/>
                <a:gd name="T13" fmla="*/ 182 h 325"/>
                <a:gd name="T14" fmla="*/ 561 w 562"/>
                <a:gd name="T15" fmla="*/ 118 h 325"/>
                <a:gd name="T16" fmla="*/ 561 w 562"/>
                <a:gd name="T17" fmla="*/ 112 h 325"/>
                <a:gd name="T18" fmla="*/ 532 w 562"/>
                <a:gd name="T19" fmla="*/ 173 h 325"/>
                <a:gd name="T20" fmla="*/ 171 w 562"/>
                <a:gd name="T21" fmla="*/ 180 h 325"/>
                <a:gd name="T22" fmla="*/ 30 w 562"/>
                <a:gd name="T23" fmla="*/ 0 h 325"/>
                <a:gd name="T24" fmla="*/ 23 w 562"/>
                <a:gd name="T25" fmla="*/ 1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2" h="325">
                  <a:moveTo>
                    <a:pt x="23" y="17"/>
                  </a:moveTo>
                  <a:cubicBezTo>
                    <a:pt x="13" y="43"/>
                    <a:pt x="12" y="46"/>
                    <a:pt x="7" y="67"/>
                  </a:cubicBezTo>
                  <a:cubicBezTo>
                    <a:pt x="2" y="96"/>
                    <a:pt x="2" y="98"/>
                    <a:pt x="1" y="118"/>
                  </a:cubicBezTo>
                  <a:cubicBezTo>
                    <a:pt x="0" y="170"/>
                    <a:pt x="55" y="229"/>
                    <a:pt x="151" y="269"/>
                  </a:cubicBezTo>
                  <a:cubicBezTo>
                    <a:pt x="285" y="325"/>
                    <a:pt x="449" y="322"/>
                    <a:pt x="516" y="263"/>
                  </a:cubicBezTo>
                  <a:cubicBezTo>
                    <a:pt x="528" y="253"/>
                    <a:pt x="536" y="242"/>
                    <a:pt x="540" y="231"/>
                  </a:cubicBezTo>
                  <a:cubicBezTo>
                    <a:pt x="550" y="204"/>
                    <a:pt x="551" y="201"/>
                    <a:pt x="555" y="182"/>
                  </a:cubicBezTo>
                  <a:cubicBezTo>
                    <a:pt x="560" y="155"/>
                    <a:pt x="561" y="149"/>
                    <a:pt x="561" y="118"/>
                  </a:cubicBezTo>
                  <a:cubicBezTo>
                    <a:pt x="561" y="112"/>
                    <a:pt x="561" y="112"/>
                    <a:pt x="561" y="112"/>
                  </a:cubicBezTo>
                  <a:cubicBezTo>
                    <a:pt x="562" y="134"/>
                    <a:pt x="553" y="155"/>
                    <a:pt x="532" y="173"/>
                  </a:cubicBezTo>
                  <a:cubicBezTo>
                    <a:pt x="465" y="232"/>
                    <a:pt x="303" y="235"/>
                    <a:pt x="171" y="180"/>
                  </a:cubicBezTo>
                  <a:cubicBezTo>
                    <a:pt x="57" y="132"/>
                    <a:pt x="2" y="58"/>
                    <a:pt x="30" y="0"/>
                  </a:cubicBezTo>
                  <a:cubicBezTo>
                    <a:pt x="23" y="17"/>
                    <a:pt x="23" y="17"/>
                    <a:pt x="23" y="17"/>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7" name="Freeform 8"/>
            <p:cNvSpPr>
              <a:spLocks/>
            </p:cNvSpPr>
            <p:nvPr/>
          </p:nvSpPr>
          <p:spPr bwMode="auto">
            <a:xfrm>
              <a:off x="3152775" y="1346200"/>
              <a:ext cx="747713" cy="325437"/>
            </a:xfrm>
            <a:custGeom>
              <a:avLst/>
              <a:gdLst>
                <a:gd name="T0" fmla="*/ 5 w 499"/>
                <a:gd name="T1" fmla="*/ 20 h 217"/>
                <a:gd name="T2" fmla="*/ 31 w 499"/>
                <a:gd name="T3" fmla="*/ 78 h 217"/>
                <a:gd name="T4" fmla="*/ 54 w 499"/>
                <a:gd name="T5" fmla="*/ 112 h 217"/>
                <a:gd name="T6" fmla="*/ 147 w 499"/>
                <a:gd name="T7" fmla="*/ 177 h 217"/>
                <a:gd name="T8" fmla="*/ 405 w 499"/>
                <a:gd name="T9" fmla="*/ 186 h 217"/>
                <a:gd name="T10" fmla="*/ 410 w 499"/>
                <a:gd name="T11" fmla="*/ 183 h 217"/>
                <a:gd name="T12" fmla="*/ 458 w 499"/>
                <a:gd name="T13" fmla="*/ 149 h 217"/>
                <a:gd name="T14" fmla="*/ 494 w 499"/>
                <a:gd name="T15" fmla="*/ 110 h 217"/>
                <a:gd name="T16" fmla="*/ 499 w 499"/>
                <a:gd name="T17" fmla="*/ 104 h 217"/>
                <a:gd name="T18" fmla="*/ 485 w 499"/>
                <a:gd name="T19" fmla="*/ 119 h 217"/>
                <a:gd name="T20" fmla="*/ 139 w 499"/>
                <a:gd name="T21" fmla="*/ 125 h 217"/>
                <a:gd name="T22" fmla="*/ 0 w 499"/>
                <a:gd name="T23" fmla="*/ 0 h 217"/>
                <a:gd name="T24" fmla="*/ 5 w 499"/>
                <a:gd name="T25" fmla="*/ 2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9" h="217">
                  <a:moveTo>
                    <a:pt x="5" y="20"/>
                  </a:moveTo>
                  <a:cubicBezTo>
                    <a:pt x="11" y="37"/>
                    <a:pt x="18" y="55"/>
                    <a:pt x="31" y="78"/>
                  </a:cubicBezTo>
                  <a:cubicBezTo>
                    <a:pt x="44" y="99"/>
                    <a:pt x="44" y="100"/>
                    <a:pt x="54" y="112"/>
                  </a:cubicBezTo>
                  <a:cubicBezTo>
                    <a:pt x="73" y="136"/>
                    <a:pt x="105" y="159"/>
                    <a:pt x="147" y="177"/>
                  </a:cubicBezTo>
                  <a:cubicBezTo>
                    <a:pt x="238" y="214"/>
                    <a:pt x="345" y="217"/>
                    <a:pt x="405" y="186"/>
                  </a:cubicBezTo>
                  <a:cubicBezTo>
                    <a:pt x="410" y="183"/>
                    <a:pt x="410" y="183"/>
                    <a:pt x="410" y="183"/>
                  </a:cubicBezTo>
                  <a:cubicBezTo>
                    <a:pt x="431" y="170"/>
                    <a:pt x="436" y="166"/>
                    <a:pt x="458" y="149"/>
                  </a:cubicBezTo>
                  <a:cubicBezTo>
                    <a:pt x="477" y="131"/>
                    <a:pt x="480" y="128"/>
                    <a:pt x="494" y="110"/>
                  </a:cubicBezTo>
                  <a:cubicBezTo>
                    <a:pt x="499" y="104"/>
                    <a:pt x="499" y="104"/>
                    <a:pt x="499" y="104"/>
                  </a:cubicBezTo>
                  <a:cubicBezTo>
                    <a:pt x="495" y="109"/>
                    <a:pt x="491" y="114"/>
                    <a:pt x="485" y="119"/>
                  </a:cubicBezTo>
                  <a:cubicBezTo>
                    <a:pt x="421" y="175"/>
                    <a:pt x="266" y="178"/>
                    <a:pt x="139" y="125"/>
                  </a:cubicBezTo>
                  <a:cubicBezTo>
                    <a:pt x="60" y="92"/>
                    <a:pt x="10" y="44"/>
                    <a:pt x="0" y="0"/>
                  </a:cubicBezTo>
                  <a:cubicBezTo>
                    <a:pt x="5" y="20"/>
                    <a:pt x="5" y="20"/>
                    <a:pt x="5" y="2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8" name="Freeform 9"/>
            <p:cNvSpPr>
              <a:spLocks/>
            </p:cNvSpPr>
            <p:nvPr/>
          </p:nvSpPr>
          <p:spPr bwMode="auto">
            <a:xfrm>
              <a:off x="3325813" y="1601788"/>
              <a:ext cx="312738" cy="77787"/>
            </a:xfrm>
            <a:custGeom>
              <a:avLst/>
              <a:gdLst>
                <a:gd name="T0" fmla="*/ 0 w 208"/>
                <a:gd name="T1" fmla="*/ 0 h 52"/>
                <a:gd name="T2" fmla="*/ 25 w 208"/>
                <a:gd name="T3" fmla="*/ 15 h 52"/>
                <a:gd name="T4" fmla="*/ 50 w 208"/>
                <a:gd name="T5" fmla="*/ 27 h 52"/>
                <a:gd name="T6" fmla="*/ 72 w 208"/>
                <a:gd name="T7" fmla="*/ 35 h 52"/>
                <a:gd name="T8" fmla="*/ 94 w 208"/>
                <a:gd name="T9" fmla="*/ 41 h 52"/>
                <a:gd name="T10" fmla="*/ 116 w 208"/>
                <a:gd name="T11" fmla="*/ 45 h 52"/>
                <a:gd name="T12" fmla="*/ 138 w 208"/>
                <a:gd name="T13" fmla="*/ 48 h 52"/>
                <a:gd name="T14" fmla="*/ 162 w 208"/>
                <a:gd name="T15" fmla="*/ 48 h 52"/>
                <a:gd name="T16" fmla="*/ 188 w 208"/>
                <a:gd name="T17" fmla="*/ 47 h 52"/>
                <a:gd name="T18" fmla="*/ 208 w 208"/>
                <a:gd name="T19" fmla="*/ 44 h 52"/>
                <a:gd name="T20" fmla="*/ 43 w 208"/>
                <a:gd name="T21" fmla="*/ 23 h 52"/>
                <a:gd name="T22" fmla="*/ 0 w 208"/>
                <a:gd name="T23" fmla="*/ 0 h 52"/>
                <a:gd name="T24" fmla="*/ 0 w 208"/>
                <a:gd name="T2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52">
                  <a:moveTo>
                    <a:pt x="0" y="0"/>
                  </a:moveTo>
                  <a:cubicBezTo>
                    <a:pt x="16" y="10"/>
                    <a:pt x="16" y="10"/>
                    <a:pt x="25" y="15"/>
                  </a:cubicBezTo>
                  <a:cubicBezTo>
                    <a:pt x="41" y="23"/>
                    <a:pt x="41" y="23"/>
                    <a:pt x="50" y="27"/>
                  </a:cubicBezTo>
                  <a:cubicBezTo>
                    <a:pt x="65" y="33"/>
                    <a:pt x="65" y="33"/>
                    <a:pt x="72" y="35"/>
                  </a:cubicBezTo>
                  <a:cubicBezTo>
                    <a:pt x="87" y="39"/>
                    <a:pt x="87" y="39"/>
                    <a:pt x="94" y="41"/>
                  </a:cubicBezTo>
                  <a:cubicBezTo>
                    <a:pt x="108" y="44"/>
                    <a:pt x="109" y="44"/>
                    <a:pt x="116" y="45"/>
                  </a:cubicBezTo>
                  <a:cubicBezTo>
                    <a:pt x="130" y="47"/>
                    <a:pt x="130" y="47"/>
                    <a:pt x="138" y="48"/>
                  </a:cubicBezTo>
                  <a:cubicBezTo>
                    <a:pt x="153" y="48"/>
                    <a:pt x="154" y="48"/>
                    <a:pt x="162" y="48"/>
                  </a:cubicBezTo>
                  <a:cubicBezTo>
                    <a:pt x="178" y="48"/>
                    <a:pt x="179" y="48"/>
                    <a:pt x="188" y="47"/>
                  </a:cubicBezTo>
                  <a:cubicBezTo>
                    <a:pt x="194" y="46"/>
                    <a:pt x="202" y="45"/>
                    <a:pt x="208" y="44"/>
                  </a:cubicBezTo>
                  <a:cubicBezTo>
                    <a:pt x="160" y="52"/>
                    <a:pt x="97" y="46"/>
                    <a:pt x="43" y="23"/>
                  </a:cubicBezTo>
                  <a:cubicBezTo>
                    <a:pt x="27" y="16"/>
                    <a:pt x="12" y="8"/>
                    <a:pt x="0" y="0"/>
                  </a:cubicBezTo>
                  <a:cubicBezTo>
                    <a:pt x="0" y="0"/>
                    <a:pt x="0" y="0"/>
                    <a:pt x="0" y="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grpSp>
      <p:grpSp>
        <p:nvGrpSpPr>
          <p:cNvPr id="39" name="Group 104"/>
          <p:cNvGrpSpPr/>
          <p:nvPr/>
        </p:nvGrpSpPr>
        <p:grpSpPr>
          <a:xfrm>
            <a:off x="5589194" y="208990"/>
            <a:ext cx="769168" cy="769168"/>
            <a:chOff x="3019557" y="3815868"/>
            <a:chExt cx="769168" cy="769168"/>
          </a:xfrm>
        </p:grpSpPr>
        <p:sp>
          <p:nvSpPr>
            <p:cNvPr id="40"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41" name="Group 35"/>
            <p:cNvGrpSpPr/>
            <p:nvPr/>
          </p:nvGrpSpPr>
          <p:grpSpPr>
            <a:xfrm>
              <a:off x="3210352" y="3979569"/>
              <a:ext cx="387578" cy="441766"/>
              <a:chOff x="4021138" y="1814513"/>
              <a:chExt cx="669925" cy="763588"/>
            </a:xfrm>
            <a:solidFill>
              <a:srgbClr val="C35954"/>
            </a:solidFill>
          </p:grpSpPr>
          <p:sp>
            <p:nvSpPr>
              <p:cNvPr id="42"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52" name="Rectangle 3"/>
          <p:cNvSpPr txBox="1">
            <a:spLocks noChangeArrowheads="1"/>
          </p:cNvSpPr>
          <p:nvPr/>
        </p:nvSpPr>
        <p:spPr bwMode="auto">
          <a:xfrm>
            <a:off x="6519871" y="315296"/>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smtClean="0">
                <a:effectLst/>
              </a:rPr>
              <a:t>传统机器学习算法的</a:t>
            </a:r>
            <a:r>
              <a:rPr lang="zh-CN" altLang="en-US" sz="1800" b="0" dirty="0" smtClean="0">
                <a:effectLst/>
              </a:rPr>
              <a:t>发展</a:t>
            </a:r>
            <a:endParaRPr lang="en-US" altLang="zh-CN" sz="1800" b="0" dirty="0">
              <a:effectLst/>
            </a:endParaRPr>
          </a:p>
        </p:txBody>
      </p:sp>
      <p:grpSp>
        <p:nvGrpSpPr>
          <p:cNvPr id="53" name="Group 104"/>
          <p:cNvGrpSpPr/>
          <p:nvPr/>
        </p:nvGrpSpPr>
        <p:grpSpPr>
          <a:xfrm>
            <a:off x="5584513" y="1676632"/>
            <a:ext cx="769168" cy="769168"/>
            <a:chOff x="3019557" y="3815868"/>
            <a:chExt cx="769168" cy="769168"/>
          </a:xfrm>
        </p:grpSpPr>
        <p:sp>
          <p:nvSpPr>
            <p:cNvPr id="54"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55" name="Group 35"/>
            <p:cNvGrpSpPr/>
            <p:nvPr/>
          </p:nvGrpSpPr>
          <p:grpSpPr>
            <a:xfrm>
              <a:off x="3210352" y="3979569"/>
              <a:ext cx="387578" cy="441766"/>
              <a:chOff x="4021138" y="1814513"/>
              <a:chExt cx="669925" cy="763588"/>
            </a:xfrm>
            <a:solidFill>
              <a:srgbClr val="C35954"/>
            </a:solidFill>
          </p:grpSpPr>
          <p:sp>
            <p:nvSpPr>
              <p:cNvPr id="56"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66" name="Rectangle 3"/>
          <p:cNvSpPr txBox="1">
            <a:spLocks noChangeArrowheads="1"/>
          </p:cNvSpPr>
          <p:nvPr/>
        </p:nvSpPr>
        <p:spPr bwMode="auto">
          <a:xfrm>
            <a:off x="6519872" y="1746077"/>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smtClean="0">
                <a:effectLst/>
              </a:rPr>
              <a:t>神经网络的飞速</a:t>
            </a:r>
            <a:r>
              <a:rPr lang="zh-CN" altLang="en-US" sz="1800" b="0" dirty="0" smtClean="0">
                <a:effectLst/>
              </a:rPr>
              <a:t>发展</a:t>
            </a:r>
            <a:endParaRPr lang="en-US" altLang="zh-CN" sz="1800" b="0" dirty="0" smtClean="0">
              <a:effectLst/>
            </a:endParaRPr>
          </a:p>
        </p:txBody>
      </p:sp>
      <p:sp>
        <p:nvSpPr>
          <p:cNvPr id="67" name="Rectangle 3"/>
          <p:cNvSpPr txBox="1">
            <a:spLocks noChangeArrowheads="1"/>
          </p:cNvSpPr>
          <p:nvPr/>
        </p:nvSpPr>
        <p:spPr bwMode="auto">
          <a:xfrm>
            <a:off x="6519871" y="4167794"/>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smtClean="0">
                <a:effectLst/>
              </a:rPr>
              <a:t>大数据的存储与</a:t>
            </a:r>
            <a:r>
              <a:rPr lang="zh-CN" altLang="en-US" sz="1800" b="0" dirty="0" smtClean="0">
                <a:effectLst/>
              </a:rPr>
              <a:t>应用</a:t>
            </a:r>
            <a:endParaRPr lang="zh-CN" altLang="en-US" sz="1800" b="0" dirty="0">
              <a:effectLst/>
            </a:endParaRPr>
          </a:p>
        </p:txBody>
      </p:sp>
      <p:grpSp>
        <p:nvGrpSpPr>
          <p:cNvPr id="68" name="Group 104"/>
          <p:cNvGrpSpPr/>
          <p:nvPr/>
        </p:nvGrpSpPr>
        <p:grpSpPr>
          <a:xfrm>
            <a:off x="5574409" y="4057122"/>
            <a:ext cx="769168" cy="769168"/>
            <a:chOff x="3019557" y="3815868"/>
            <a:chExt cx="769168" cy="769168"/>
          </a:xfrm>
        </p:grpSpPr>
        <p:sp>
          <p:nvSpPr>
            <p:cNvPr id="69"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70" name="Group 35"/>
            <p:cNvGrpSpPr/>
            <p:nvPr/>
          </p:nvGrpSpPr>
          <p:grpSpPr>
            <a:xfrm>
              <a:off x="3210352" y="3979569"/>
              <a:ext cx="387578" cy="441766"/>
              <a:chOff x="4021138" y="1814513"/>
              <a:chExt cx="669925" cy="763588"/>
            </a:xfrm>
            <a:solidFill>
              <a:srgbClr val="C35954"/>
            </a:solidFill>
          </p:grpSpPr>
          <p:sp>
            <p:nvSpPr>
              <p:cNvPr id="71"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pic>
        <p:nvPicPr>
          <p:cNvPr id="2" name="图片 1"/>
          <p:cNvPicPr>
            <a:picLocks noChangeAspect="1"/>
          </p:cNvPicPr>
          <p:nvPr/>
        </p:nvPicPr>
        <p:blipFill>
          <a:blip r:embed="rId5"/>
          <a:stretch>
            <a:fillRect/>
          </a:stretch>
        </p:blipFill>
        <p:spPr>
          <a:xfrm>
            <a:off x="8905587" y="690597"/>
            <a:ext cx="3050324" cy="1618764"/>
          </a:xfrm>
          <a:prstGeom prst="rect">
            <a:avLst/>
          </a:prstGeom>
        </p:spPr>
      </p:pic>
      <p:pic>
        <p:nvPicPr>
          <p:cNvPr id="3" name="图片 2"/>
          <p:cNvPicPr>
            <a:picLocks noChangeAspect="1"/>
          </p:cNvPicPr>
          <p:nvPr/>
        </p:nvPicPr>
        <p:blipFill>
          <a:blip r:embed="rId6"/>
          <a:stretch>
            <a:fillRect/>
          </a:stretch>
        </p:blipFill>
        <p:spPr>
          <a:xfrm>
            <a:off x="8074802" y="2615297"/>
            <a:ext cx="3866140" cy="1552497"/>
          </a:xfrm>
          <a:prstGeom prst="rect">
            <a:avLst/>
          </a:prstGeom>
        </p:spPr>
      </p:pic>
    </p:spTree>
    <p:extLst>
      <p:ext uri="{BB962C8B-B14F-4D97-AF65-F5344CB8AC3E}">
        <p14:creationId xmlns:p14="http://schemas.microsoft.com/office/powerpoint/2010/main" val="2793845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910771" y="2625882"/>
            <a:ext cx="4806261" cy="759293"/>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4513944" y="3516582"/>
            <a:ext cx="5375726" cy="58695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200" dirty="0" smtClean="0">
                <a:effectLst/>
                <a:latin typeface="Calibri" panose="020F0502020204030204" pitchFamily="34" charset="0"/>
              </a:rPr>
              <a:t>人工智能研究图谱与现状</a:t>
            </a:r>
            <a:endParaRPr lang="en-US" altLang="ko-KR" sz="3200" dirty="0">
              <a:effectLst/>
              <a:latin typeface="Calibri" panose="020F0502020204030204" pitchFamily="34" charset="0"/>
            </a:endParaRPr>
          </a:p>
        </p:txBody>
      </p:sp>
      <p:cxnSp>
        <p:nvCxnSpPr>
          <p:cNvPr id="5" name="Straight Connector 4"/>
          <p:cNvCxnSpPr/>
          <p:nvPr/>
        </p:nvCxnSpPr>
        <p:spPr>
          <a:xfrm>
            <a:off x="4590144" y="4132462"/>
            <a:ext cx="52233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4513944" y="2619717"/>
            <a:ext cx="774482" cy="77162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dirty="0" smtClean="0">
                <a:effectLst/>
                <a:latin typeface="Calibri" panose="020F0502020204030204" pitchFamily="34" charset="0"/>
              </a:rPr>
              <a:t>02</a:t>
            </a:r>
            <a:endParaRPr lang="en-US" altLang="ko-KR" dirty="0">
              <a:effectLst/>
              <a:latin typeface="Calibri" panose="020F0502020204030204" pitchFamily="34" charset="0"/>
            </a:endParaRPr>
          </a:p>
        </p:txBody>
      </p:sp>
      <p:sp>
        <p:nvSpPr>
          <p:cNvPr id="8" name="Rectangle 3"/>
          <p:cNvSpPr txBox="1">
            <a:spLocks noChangeArrowheads="1"/>
          </p:cNvSpPr>
          <p:nvPr/>
        </p:nvSpPr>
        <p:spPr bwMode="auto">
          <a:xfrm>
            <a:off x="4536732" y="4300516"/>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smtClean="0">
                <a:solidFill>
                  <a:schemeClr val="bg1">
                    <a:lumMod val="95000"/>
                  </a:schemeClr>
                </a:solidFill>
                <a:effectLst/>
                <a:latin typeface="Calibri" panose="020F0502020204030204" pitchFamily="34" charset="0"/>
              </a:rPr>
              <a:t>02-1.</a:t>
            </a:r>
            <a:r>
              <a:rPr lang="zh-CN" altLang="en-US" sz="1400" b="0" dirty="0" smtClean="0">
                <a:solidFill>
                  <a:schemeClr val="bg1">
                    <a:lumMod val="95000"/>
                  </a:schemeClr>
                </a:solidFill>
                <a:effectLst/>
                <a:latin typeface="Calibri" panose="020F0502020204030204" pitchFamily="34" charset="0"/>
              </a:rPr>
              <a:t>算法层面</a:t>
            </a:r>
            <a:r>
              <a:rPr lang="en-US" altLang="ko-KR" sz="1400" b="0" dirty="0" smtClean="0">
                <a:solidFill>
                  <a:schemeClr val="bg1">
                    <a:lumMod val="95000"/>
                  </a:schemeClr>
                </a:solidFill>
                <a:effectLst/>
                <a:latin typeface="Calibri" panose="020F0502020204030204" pitchFamily="34" charset="0"/>
              </a:rPr>
              <a:t> </a:t>
            </a:r>
            <a:endParaRPr lang="en-US" altLang="ko-KR" sz="1400" b="0" dirty="0">
              <a:solidFill>
                <a:schemeClr val="bg1">
                  <a:lumMod val="95000"/>
                </a:schemeClr>
              </a:solidFill>
              <a:effectLst/>
              <a:latin typeface="Calibri" panose="020F0502020204030204" pitchFamily="34" charset="0"/>
            </a:endParaRPr>
          </a:p>
        </p:txBody>
      </p:sp>
      <p:sp>
        <p:nvSpPr>
          <p:cNvPr id="10" name="Rectangle 3"/>
          <p:cNvSpPr txBox="1">
            <a:spLocks noChangeArrowheads="1"/>
          </p:cNvSpPr>
          <p:nvPr/>
        </p:nvSpPr>
        <p:spPr bwMode="auto">
          <a:xfrm>
            <a:off x="4536732" y="4619604"/>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smtClean="0">
                <a:solidFill>
                  <a:schemeClr val="bg1">
                    <a:lumMod val="95000"/>
                  </a:schemeClr>
                </a:solidFill>
                <a:effectLst/>
                <a:latin typeface="Calibri" panose="020F0502020204030204" pitchFamily="34" charset="0"/>
              </a:rPr>
              <a:t>02-2</a:t>
            </a:r>
            <a:r>
              <a:rPr lang="en-US" altLang="ko-KR" sz="1400" b="0" dirty="0">
                <a:solidFill>
                  <a:schemeClr val="bg1">
                    <a:lumMod val="95000"/>
                  </a:schemeClr>
                </a:solidFill>
                <a:effectLst/>
                <a:latin typeface="Calibri" panose="020F0502020204030204" pitchFamily="34" charset="0"/>
              </a:rPr>
              <a:t>. </a:t>
            </a:r>
            <a:r>
              <a:rPr lang="zh-CN" altLang="en-US" sz="1400" b="0" dirty="0" smtClean="0">
                <a:solidFill>
                  <a:schemeClr val="bg1">
                    <a:lumMod val="95000"/>
                  </a:schemeClr>
                </a:solidFill>
                <a:effectLst/>
                <a:latin typeface="Calibri" panose="020F0502020204030204" pitchFamily="34" charset="0"/>
              </a:rPr>
              <a:t>应用层面</a:t>
            </a:r>
            <a:endParaRPr lang="en-US" altLang="ko-KR" sz="1400" b="0" dirty="0">
              <a:solidFill>
                <a:schemeClr val="bg1">
                  <a:lumMod val="95000"/>
                </a:schemeClr>
              </a:solidFill>
              <a:effectLst/>
              <a:latin typeface="Calibri" panose="020F0502020204030204" pitchFamily="34" charset="0"/>
            </a:endParaRPr>
          </a:p>
        </p:txBody>
      </p:sp>
    </p:spTree>
    <p:extLst>
      <p:ext uri="{BB962C8B-B14F-4D97-AF65-F5344CB8AC3E}">
        <p14:creationId xmlns:p14="http://schemas.microsoft.com/office/powerpoint/2010/main" val="30284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0500" y="180305"/>
            <a:ext cx="2309914"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600" dirty="0" smtClean="0">
                <a:effectLst/>
                <a:latin typeface="Calibri" panose="020F0502020204030204" pitchFamily="34" charset="0"/>
              </a:rPr>
              <a:t>算法层面</a:t>
            </a:r>
            <a:endParaRPr lang="en-US" altLang="ko-KR" sz="3600" dirty="0">
              <a:effectLst/>
              <a:latin typeface="Calibri" panose="020F0502020204030204" pitchFamily="34" charset="0"/>
            </a:endParaRPr>
          </a:p>
        </p:txBody>
      </p:sp>
      <p:pic>
        <p:nvPicPr>
          <p:cNvPr id="2" name="图片 1"/>
          <p:cNvPicPr>
            <a:picLocks noChangeAspect="1"/>
          </p:cNvPicPr>
          <p:nvPr/>
        </p:nvPicPr>
        <p:blipFill>
          <a:blip r:embed="rId3"/>
          <a:stretch>
            <a:fillRect/>
          </a:stretch>
        </p:blipFill>
        <p:spPr>
          <a:xfrm>
            <a:off x="2500414" y="0"/>
            <a:ext cx="9691586" cy="6727230"/>
          </a:xfrm>
          <a:prstGeom prst="rect">
            <a:avLst/>
          </a:prstGeom>
        </p:spPr>
      </p:pic>
    </p:spTree>
    <p:extLst>
      <p:ext uri="{BB962C8B-B14F-4D97-AF65-F5344CB8AC3E}">
        <p14:creationId xmlns:p14="http://schemas.microsoft.com/office/powerpoint/2010/main" val="2690816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600" dirty="0" smtClean="0">
                <a:effectLst/>
                <a:latin typeface="Calibri" panose="020F0502020204030204" pitchFamily="34" charset="0"/>
              </a:rPr>
              <a:t>自然语言处理研究与应用（</a:t>
            </a:r>
            <a:r>
              <a:rPr lang="en-US" altLang="zh-CN" sz="3600" dirty="0" smtClean="0">
                <a:effectLst/>
                <a:latin typeface="Calibri" panose="020F0502020204030204" pitchFamily="34" charset="0"/>
              </a:rPr>
              <a:t>1</a:t>
            </a:r>
            <a:r>
              <a:rPr lang="zh-CN" altLang="en-US" sz="3600" dirty="0" smtClean="0">
                <a:effectLst/>
                <a:latin typeface="Calibri" panose="020F0502020204030204" pitchFamily="34" charset="0"/>
              </a:rPr>
              <a:t>）</a:t>
            </a:r>
            <a:endParaRPr lang="en-US" altLang="ko-KR" sz="3600" dirty="0">
              <a:effectLst/>
              <a:latin typeface="Calibri" panose="020F0502020204030204" pitchFamily="34" charset="0"/>
            </a:endParaRPr>
          </a:p>
        </p:txBody>
      </p:sp>
      <p:pic>
        <p:nvPicPr>
          <p:cNvPr id="6" name="图片 5"/>
          <p:cNvPicPr>
            <a:picLocks noChangeAspect="1"/>
          </p:cNvPicPr>
          <p:nvPr/>
        </p:nvPicPr>
        <p:blipFill>
          <a:blip r:embed="rId3"/>
          <a:stretch>
            <a:fillRect/>
          </a:stretch>
        </p:blipFill>
        <p:spPr>
          <a:xfrm>
            <a:off x="1521300" y="1736981"/>
            <a:ext cx="8613300" cy="4641252"/>
          </a:xfrm>
          <a:prstGeom prst="rect">
            <a:avLst/>
          </a:prstGeom>
        </p:spPr>
      </p:pic>
    </p:spTree>
    <p:extLst>
      <p:ext uri="{BB962C8B-B14F-4D97-AF65-F5344CB8AC3E}">
        <p14:creationId xmlns:p14="http://schemas.microsoft.com/office/powerpoint/2010/main" val="21653874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600" dirty="0" smtClean="0">
                <a:effectLst/>
                <a:latin typeface="Calibri" panose="020F0502020204030204" pitchFamily="34" charset="0"/>
              </a:rPr>
              <a:t>自然语言处理研究与应用（</a:t>
            </a:r>
            <a:r>
              <a:rPr lang="en-US" altLang="zh-CN" sz="3600" dirty="0">
                <a:effectLst/>
                <a:latin typeface="Calibri" panose="020F0502020204030204" pitchFamily="34" charset="0"/>
              </a:rPr>
              <a:t>2</a:t>
            </a:r>
            <a:r>
              <a:rPr lang="zh-CN" altLang="en-US" sz="3600" dirty="0" smtClean="0">
                <a:effectLst/>
                <a:latin typeface="Calibri" panose="020F0502020204030204" pitchFamily="34" charset="0"/>
              </a:rPr>
              <a:t>）</a:t>
            </a:r>
            <a:endParaRPr lang="en-US" altLang="ko-KR" sz="3600" dirty="0">
              <a:effectLst/>
              <a:latin typeface="Calibri" panose="020F0502020204030204" pitchFamily="34" charset="0"/>
            </a:endParaRPr>
          </a:p>
        </p:txBody>
      </p:sp>
      <p:pic>
        <p:nvPicPr>
          <p:cNvPr id="2" name="图片 1"/>
          <p:cNvPicPr>
            <a:picLocks noChangeAspect="1"/>
          </p:cNvPicPr>
          <p:nvPr/>
        </p:nvPicPr>
        <p:blipFill>
          <a:blip r:embed="rId3"/>
          <a:stretch>
            <a:fillRect/>
          </a:stretch>
        </p:blipFill>
        <p:spPr>
          <a:xfrm>
            <a:off x="1232404" y="1805243"/>
            <a:ext cx="8889495" cy="4497162"/>
          </a:xfrm>
          <a:prstGeom prst="rect">
            <a:avLst/>
          </a:prstGeom>
        </p:spPr>
      </p:pic>
    </p:spTree>
    <p:extLst>
      <p:ext uri="{BB962C8B-B14F-4D97-AF65-F5344CB8AC3E}">
        <p14:creationId xmlns:p14="http://schemas.microsoft.com/office/powerpoint/2010/main" val="1230789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600" dirty="0" smtClean="0">
                <a:effectLst/>
                <a:latin typeface="Calibri" panose="020F0502020204030204" pitchFamily="34" charset="0"/>
              </a:rPr>
              <a:t>自然语言处理研究与应用（</a:t>
            </a:r>
            <a:r>
              <a:rPr lang="en-US" altLang="zh-CN" sz="3600" dirty="0" smtClean="0">
                <a:effectLst/>
                <a:latin typeface="Calibri" panose="020F0502020204030204" pitchFamily="34" charset="0"/>
              </a:rPr>
              <a:t>3</a:t>
            </a:r>
            <a:r>
              <a:rPr lang="zh-CN" altLang="en-US" sz="3600" dirty="0" smtClean="0">
                <a:effectLst/>
                <a:latin typeface="Calibri" panose="020F0502020204030204" pitchFamily="34" charset="0"/>
              </a:rPr>
              <a:t>）</a:t>
            </a:r>
            <a:endParaRPr lang="en-US" altLang="ko-KR" sz="3600" dirty="0">
              <a:effectLst/>
              <a:latin typeface="Calibri" panose="020F0502020204030204" pitchFamily="34" charset="0"/>
            </a:endParaRPr>
          </a:p>
        </p:txBody>
      </p:sp>
      <p:pic>
        <p:nvPicPr>
          <p:cNvPr id="4" name="图片 3"/>
          <p:cNvPicPr>
            <a:picLocks noChangeAspect="1"/>
          </p:cNvPicPr>
          <p:nvPr/>
        </p:nvPicPr>
        <p:blipFill>
          <a:blip r:embed="rId3"/>
          <a:stretch>
            <a:fillRect/>
          </a:stretch>
        </p:blipFill>
        <p:spPr>
          <a:xfrm>
            <a:off x="1679976" y="1649652"/>
            <a:ext cx="7743424" cy="4629970"/>
          </a:xfrm>
          <a:prstGeom prst="rect">
            <a:avLst/>
          </a:prstGeom>
        </p:spPr>
      </p:pic>
    </p:spTree>
    <p:extLst>
      <p:ext uri="{BB962C8B-B14F-4D97-AF65-F5344CB8AC3E}">
        <p14:creationId xmlns:p14="http://schemas.microsoft.com/office/powerpoint/2010/main" val="41060040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2100" y="233572"/>
            <a:ext cx="32004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600" dirty="0" smtClean="0">
                <a:effectLst/>
                <a:latin typeface="Calibri" panose="020F0502020204030204" pitchFamily="34" charset="0"/>
              </a:rPr>
              <a:t>部分应用实例</a:t>
            </a:r>
            <a:endParaRPr lang="en-US" altLang="ko-KR" sz="3600" dirty="0">
              <a:effectLst/>
              <a:latin typeface="Calibri" panose="020F0502020204030204" pitchFamily="34" charset="0"/>
            </a:endParaRPr>
          </a:p>
        </p:txBody>
      </p:sp>
      <p:pic>
        <p:nvPicPr>
          <p:cNvPr id="5" name="图片 4"/>
          <p:cNvPicPr>
            <a:picLocks noChangeAspect="1"/>
          </p:cNvPicPr>
          <p:nvPr/>
        </p:nvPicPr>
        <p:blipFill rotWithShape="1">
          <a:blip r:embed="rId3"/>
          <a:srcRect l="1482" b="476"/>
          <a:stretch/>
        </p:blipFill>
        <p:spPr>
          <a:xfrm>
            <a:off x="1651000" y="2359166"/>
            <a:ext cx="9040800" cy="2657334"/>
          </a:xfrm>
          <a:prstGeom prst="rect">
            <a:avLst/>
          </a:prstGeom>
        </p:spPr>
      </p:pic>
    </p:spTree>
    <p:extLst>
      <p:ext uri="{BB962C8B-B14F-4D97-AF65-F5344CB8AC3E}">
        <p14:creationId xmlns:p14="http://schemas.microsoft.com/office/powerpoint/2010/main" val="27036099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600" dirty="0" smtClean="0">
                <a:effectLst/>
                <a:latin typeface="Calibri" panose="020F0502020204030204" pitchFamily="34" charset="0"/>
              </a:rPr>
              <a:t>数据挖掘的研究与应用</a:t>
            </a:r>
            <a:endParaRPr lang="en-US" altLang="ko-KR" sz="3600" dirty="0">
              <a:effectLst/>
              <a:latin typeface="Calibri" panose="020F0502020204030204" pitchFamily="34" charset="0"/>
            </a:endParaRPr>
          </a:p>
        </p:txBody>
      </p:sp>
      <p:pic>
        <p:nvPicPr>
          <p:cNvPr id="2" name="图片 1"/>
          <p:cNvPicPr>
            <a:picLocks noChangeAspect="1"/>
          </p:cNvPicPr>
          <p:nvPr/>
        </p:nvPicPr>
        <p:blipFill>
          <a:blip r:embed="rId3"/>
          <a:stretch>
            <a:fillRect/>
          </a:stretch>
        </p:blipFill>
        <p:spPr>
          <a:xfrm>
            <a:off x="554990" y="1629009"/>
            <a:ext cx="11082019" cy="4911491"/>
          </a:xfrm>
          <a:prstGeom prst="rect">
            <a:avLst/>
          </a:prstGeom>
        </p:spPr>
      </p:pic>
    </p:spTree>
    <p:extLst>
      <p:ext uri="{BB962C8B-B14F-4D97-AF65-F5344CB8AC3E}">
        <p14:creationId xmlns:p14="http://schemas.microsoft.com/office/powerpoint/2010/main" val="40079707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2100" y="233572"/>
            <a:ext cx="32004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600" dirty="0" smtClean="0">
                <a:effectLst/>
                <a:latin typeface="Calibri" panose="020F0502020204030204" pitchFamily="34" charset="0"/>
              </a:rPr>
              <a:t>部分应用实例</a:t>
            </a:r>
            <a:endParaRPr lang="en-US" altLang="ko-KR" sz="3600" dirty="0">
              <a:effectLst/>
              <a:latin typeface="Calibri" panose="020F0502020204030204" pitchFamily="34" charset="0"/>
            </a:endParaRPr>
          </a:p>
        </p:txBody>
      </p:sp>
      <p:pic>
        <p:nvPicPr>
          <p:cNvPr id="1026" name="Picture 2" descr="https://timgsa.baidu.com/timg?image&amp;quality=80&amp;size=b9999_10000&amp;sec=1562154900618&amp;di=7f6d166ba2ef98cc857771f6dc2a717b&amp;imgtype=0&amp;src=http%3A%2F%2Fss.csdn.net%2Fp%3Fhttps%3A%2F%2Fmmbiz.qpic.cn%2Fmmbiz_png%2F0vU1ia3htaaMuUibzXmF4xKgxkCM3k1wIlR9F4XsFX9fHSXmzRfR6jpvAJcr1SyHwGicR7vRfU9iaK2YENMzQ6MdNw%2F640%3Fwx_fmt%3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7" y="1847452"/>
            <a:ext cx="5127625" cy="294838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095500" y="5130800"/>
            <a:ext cx="4737100" cy="369332"/>
          </a:xfrm>
          <a:prstGeom prst="rect">
            <a:avLst/>
          </a:prstGeom>
          <a:noFill/>
        </p:spPr>
        <p:txBody>
          <a:bodyPr wrap="square" rtlCol="0">
            <a:spAutoFit/>
          </a:bodyPr>
          <a:lstStyle/>
          <a:p>
            <a:r>
              <a:rPr lang="zh-CN" altLang="en-US" dirty="0"/>
              <a:t>知识</a:t>
            </a:r>
            <a:r>
              <a:rPr lang="zh-CN" altLang="en-US" dirty="0" smtClean="0"/>
              <a:t>图谱样例</a:t>
            </a:r>
            <a:endParaRPr lang="zh-CN" altLang="en-US" dirty="0"/>
          </a:p>
        </p:txBody>
      </p:sp>
      <p:pic>
        <p:nvPicPr>
          <p:cNvPr id="1028" name="Picture 4" descr="https://timgsa.baidu.com/timg?image&amp;quality=80&amp;size=b9999_10000&amp;sec=1562749707&amp;di=04fc96fc913e108f36ea8578a6c3bb39&amp;imgtype=jpg&amp;er=1&amp;src=http%3A%2F%2Fwww.itcast.cn%2Fimages%2Fcourse_dg%2Fxmtp%2Fcloud%2Fxm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075" y="133350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8547100" y="5130800"/>
            <a:ext cx="4737100" cy="369332"/>
          </a:xfrm>
          <a:prstGeom prst="rect">
            <a:avLst/>
          </a:prstGeom>
          <a:noFill/>
        </p:spPr>
        <p:txBody>
          <a:bodyPr wrap="square" rtlCol="0">
            <a:spAutoFit/>
          </a:bodyPr>
          <a:lstStyle/>
          <a:p>
            <a:r>
              <a:rPr lang="zh-CN" altLang="en-US" dirty="0" smtClean="0"/>
              <a:t>商品推荐系统样例</a:t>
            </a:r>
            <a:endParaRPr lang="zh-CN" altLang="en-US" dirty="0"/>
          </a:p>
        </p:txBody>
      </p:sp>
    </p:spTree>
    <p:extLst>
      <p:ext uri="{BB962C8B-B14F-4D97-AF65-F5344CB8AC3E}">
        <p14:creationId xmlns:p14="http://schemas.microsoft.com/office/powerpoint/2010/main" val="3779296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600" dirty="0" smtClean="0">
                <a:effectLst/>
                <a:latin typeface="Calibri" panose="020F0502020204030204" pitchFamily="34" charset="0"/>
              </a:rPr>
              <a:t>计算机视觉研究与应用（</a:t>
            </a:r>
            <a:r>
              <a:rPr lang="en-US" altLang="zh-CN" sz="3600" dirty="0">
                <a:effectLst/>
                <a:latin typeface="Calibri" panose="020F0502020204030204" pitchFamily="34" charset="0"/>
              </a:rPr>
              <a:t>1</a:t>
            </a:r>
            <a:r>
              <a:rPr lang="zh-CN" altLang="en-US" sz="3600" dirty="0" smtClean="0">
                <a:effectLst/>
                <a:latin typeface="Calibri" panose="020F0502020204030204" pitchFamily="34" charset="0"/>
              </a:rPr>
              <a:t>）</a:t>
            </a:r>
            <a:endParaRPr lang="en-US" altLang="ko-KR" sz="3600" dirty="0">
              <a:effectLst/>
              <a:latin typeface="Calibri" panose="020F0502020204030204" pitchFamily="34" charset="0"/>
            </a:endParaRPr>
          </a:p>
        </p:txBody>
      </p:sp>
      <p:pic>
        <p:nvPicPr>
          <p:cNvPr id="2" name="图片 1"/>
          <p:cNvPicPr>
            <a:picLocks noChangeAspect="1"/>
          </p:cNvPicPr>
          <p:nvPr/>
        </p:nvPicPr>
        <p:blipFill>
          <a:blip r:embed="rId3"/>
          <a:stretch>
            <a:fillRect/>
          </a:stretch>
        </p:blipFill>
        <p:spPr>
          <a:xfrm>
            <a:off x="2673350" y="1334753"/>
            <a:ext cx="6845300" cy="5523247"/>
          </a:xfrm>
          <a:prstGeom prst="rect">
            <a:avLst/>
          </a:prstGeom>
        </p:spPr>
      </p:pic>
    </p:spTree>
    <p:extLst>
      <p:ext uri="{BB962C8B-B14F-4D97-AF65-F5344CB8AC3E}">
        <p14:creationId xmlns:p14="http://schemas.microsoft.com/office/powerpoint/2010/main" val="701668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bwMode="auto">
          <a:xfrm>
            <a:off x="2553667" y="3080810"/>
            <a:ext cx="4406900" cy="40229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000" dirty="0">
                <a:effectLst/>
                <a:latin typeface="Calibri" panose="020F0502020204030204" pitchFamily="34" charset="0"/>
              </a:rPr>
              <a:t>01. </a:t>
            </a:r>
            <a:r>
              <a:rPr lang="zh-CN" altLang="en-US" sz="2000" dirty="0" smtClean="0">
                <a:effectLst/>
                <a:latin typeface="Calibri" panose="020F0502020204030204" pitchFamily="34" charset="0"/>
              </a:rPr>
              <a:t>人工智能历史</a:t>
            </a:r>
            <a:endParaRPr lang="en-US" altLang="ko-KR" sz="2000" dirty="0">
              <a:effectLst/>
              <a:latin typeface="Calibri" panose="020F0502020204030204" pitchFamily="34" charset="0"/>
            </a:endParaRPr>
          </a:p>
        </p:txBody>
      </p:sp>
      <p:sp>
        <p:nvSpPr>
          <p:cNvPr id="13" name="Rectangle 3"/>
          <p:cNvSpPr txBox="1">
            <a:spLocks noChangeArrowheads="1"/>
          </p:cNvSpPr>
          <p:nvPr/>
        </p:nvSpPr>
        <p:spPr bwMode="auto">
          <a:xfrm>
            <a:off x="3033092" y="3525310"/>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01-1. </a:t>
            </a:r>
            <a:r>
              <a:rPr lang="zh-CN" altLang="en-US" sz="1400" b="0" dirty="0" smtClean="0">
                <a:solidFill>
                  <a:schemeClr val="bg1">
                    <a:lumMod val="95000"/>
                  </a:schemeClr>
                </a:solidFill>
                <a:effectLst/>
                <a:latin typeface="Calibri" panose="020F0502020204030204" pitchFamily="34" charset="0"/>
              </a:rPr>
              <a:t>人工智能的起源</a:t>
            </a:r>
            <a:endParaRPr lang="en-US" altLang="ko-KR" sz="1400" b="0" dirty="0">
              <a:solidFill>
                <a:schemeClr val="bg1">
                  <a:lumMod val="95000"/>
                </a:schemeClr>
              </a:solidFill>
              <a:effectLst/>
              <a:latin typeface="Calibri" panose="020F0502020204030204" pitchFamily="34" charset="0"/>
            </a:endParaRPr>
          </a:p>
        </p:txBody>
      </p:sp>
      <p:sp>
        <p:nvSpPr>
          <p:cNvPr id="14" name="Rectangle 3"/>
          <p:cNvSpPr txBox="1">
            <a:spLocks noChangeArrowheads="1"/>
          </p:cNvSpPr>
          <p:nvPr/>
        </p:nvSpPr>
        <p:spPr bwMode="auto">
          <a:xfrm>
            <a:off x="3033092" y="3844398"/>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01-2. </a:t>
            </a:r>
            <a:r>
              <a:rPr lang="zh-CN" altLang="en-US" sz="1400" b="0" dirty="0" smtClean="0">
                <a:solidFill>
                  <a:schemeClr val="bg1">
                    <a:lumMod val="95000"/>
                  </a:schemeClr>
                </a:solidFill>
                <a:effectLst/>
                <a:latin typeface="Calibri" panose="020F0502020204030204" pitchFamily="34" charset="0"/>
              </a:rPr>
              <a:t>人工智能的波折进展</a:t>
            </a:r>
            <a:endParaRPr lang="en-US" altLang="ko-KR" sz="1400" b="0" dirty="0">
              <a:solidFill>
                <a:schemeClr val="bg1">
                  <a:lumMod val="95000"/>
                </a:schemeClr>
              </a:solidFill>
              <a:effectLst/>
              <a:latin typeface="Calibri" panose="020F0502020204030204" pitchFamily="34" charset="0"/>
            </a:endParaRPr>
          </a:p>
        </p:txBody>
      </p:sp>
      <p:sp>
        <p:nvSpPr>
          <p:cNvPr id="15" name="Rectangle 3"/>
          <p:cNvSpPr txBox="1">
            <a:spLocks noChangeArrowheads="1"/>
          </p:cNvSpPr>
          <p:nvPr/>
        </p:nvSpPr>
        <p:spPr bwMode="auto">
          <a:xfrm>
            <a:off x="3033092" y="4153960"/>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01-3. </a:t>
            </a:r>
            <a:r>
              <a:rPr lang="zh-CN" altLang="en-US" sz="1400" b="0" dirty="0" smtClean="0">
                <a:solidFill>
                  <a:schemeClr val="bg1">
                    <a:lumMod val="95000"/>
                  </a:schemeClr>
                </a:solidFill>
                <a:effectLst/>
                <a:latin typeface="Calibri" panose="020F0502020204030204" pitchFamily="34" charset="0"/>
              </a:rPr>
              <a:t>人工智能的新热潮</a:t>
            </a:r>
            <a:endParaRPr lang="en-US" altLang="ko-KR" sz="1400" b="0" dirty="0">
              <a:solidFill>
                <a:schemeClr val="bg1">
                  <a:lumMod val="95000"/>
                </a:schemeClr>
              </a:solidFill>
              <a:effectLst/>
              <a:latin typeface="Calibri" panose="020F0502020204030204" pitchFamily="34" charset="0"/>
            </a:endParaRPr>
          </a:p>
        </p:txBody>
      </p:sp>
      <p:sp>
        <p:nvSpPr>
          <p:cNvPr id="20" name="Rectangle 3"/>
          <p:cNvSpPr txBox="1">
            <a:spLocks noChangeArrowheads="1"/>
          </p:cNvSpPr>
          <p:nvPr/>
        </p:nvSpPr>
        <p:spPr bwMode="auto">
          <a:xfrm>
            <a:off x="6493269" y="3089723"/>
            <a:ext cx="4406900" cy="40229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000" dirty="0">
                <a:effectLst/>
                <a:latin typeface="Calibri" panose="020F0502020204030204" pitchFamily="34" charset="0"/>
              </a:rPr>
              <a:t>02. </a:t>
            </a:r>
            <a:r>
              <a:rPr lang="zh-CN" altLang="en-US" sz="2000" dirty="0" smtClean="0">
                <a:effectLst/>
                <a:latin typeface="Calibri" panose="020F0502020204030204" pitchFamily="34" charset="0"/>
              </a:rPr>
              <a:t>人工智能研究图谱与现状</a:t>
            </a:r>
            <a:endParaRPr lang="en-US" altLang="ko-KR" sz="2000" dirty="0">
              <a:effectLst/>
              <a:latin typeface="Calibri" panose="020F0502020204030204" pitchFamily="34" charset="0"/>
            </a:endParaRPr>
          </a:p>
        </p:txBody>
      </p:sp>
      <p:sp>
        <p:nvSpPr>
          <p:cNvPr id="2" name="Rectangle 1"/>
          <p:cNvSpPr/>
          <p:nvPr/>
        </p:nvSpPr>
        <p:spPr>
          <a:xfrm>
            <a:off x="3557954" y="1511301"/>
            <a:ext cx="5076092" cy="974724"/>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5224416" y="1580685"/>
            <a:ext cx="1736151" cy="52540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2800" dirty="0" smtClean="0">
                <a:effectLst/>
                <a:latin typeface="Calibri" panose="020F0502020204030204" pitchFamily="34" charset="0"/>
              </a:rPr>
              <a:t>目录</a:t>
            </a:r>
            <a:endParaRPr lang="en-US" altLang="ko-KR" sz="2800" dirty="0">
              <a:effectLst/>
              <a:latin typeface="Calibri" panose="020F0502020204030204" pitchFamily="34" charset="0"/>
            </a:endParaRPr>
          </a:p>
        </p:txBody>
      </p:sp>
      <p:cxnSp>
        <p:nvCxnSpPr>
          <p:cNvPr id="28" name="Straight Connector 27"/>
          <p:cNvCxnSpPr/>
          <p:nvPr/>
        </p:nvCxnSpPr>
        <p:spPr>
          <a:xfrm>
            <a:off x="3935046" y="2106086"/>
            <a:ext cx="43148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Rectangle 3"/>
          <p:cNvSpPr txBox="1">
            <a:spLocks noChangeArrowheads="1"/>
          </p:cNvSpPr>
          <p:nvPr/>
        </p:nvSpPr>
        <p:spPr bwMode="auto">
          <a:xfrm>
            <a:off x="6972693" y="3534025"/>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smtClean="0">
                <a:solidFill>
                  <a:schemeClr val="bg1">
                    <a:lumMod val="95000"/>
                  </a:schemeClr>
                </a:solidFill>
                <a:effectLst/>
                <a:latin typeface="Calibri" panose="020F0502020204030204" pitchFamily="34" charset="0"/>
              </a:rPr>
              <a:t>02-1.</a:t>
            </a:r>
            <a:r>
              <a:rPr lang="zh-CN" altLang="en-US" sz="1400" b="0" dirty="0" smtClean="0">
                <a:solidFill>
                  <a:schemeClr val="bg1">
                    <a:lumMod val="95000"/>
                  </a:schemeClr>
                </a:solidFill>
                <a:effectLst/>
                <a:latin typeface="Calibri" panose="020F0502020204030204" pitchFamily="34" charset="0"/>
              </a:rPr>
              <a:t>算法层面</a:t>
            </a:r>
            <a:r>
              <a:rPr lang="en-US" altLang="ko-KR" sz="1400" b="0" dirty="0" smtClean="0">
                <a:solidFill>
                  <a:schemeClr val="bg1">
                    <a:lumMod val="95000"/>
                  </a:schemeClr>
                </a:solidFill>
                <a:effectLst/>
                <a:latin typeface="Calibri" panose="020F0502020204030204" pitchFamily="34" charset="0"/>
              </a:rPr>
              <a:t> </a:t>
            </a:r>
            <a:endParaRPr lang="en-US" altLang="ko-KR" sz="1400" b="0" dirty="0">
              <a:solidFill>
                <a:schemeClr val="bg1">
                  <a:lumMod val="95000"/>
                </a:schemeClr>
              </a:solidFill>
              <a:effectLst/>
              <a:latin typeface="Calibri" panose="020F0502020204030204" pitchFamily="34" charset="0"/>
            </a:endParaRPr>
          </a:p>
        </p:txBody>
      </p:sp>
      <p:sp>
        <p:nvSpPr>
          <p:cNvPr id="23" name="Rectangle 3"/>
          <p:cNvSpPr txBox="1">
            <a:spLocks noChangeArrowheads="1"/>
          </p:cNvSpPr>
          <p:nvPr/>
        </p:nvSpPr>
        <p:spPr bwMode="auto">
          <a:xfrm>
            <a:off x="6972693" y="3853113"/>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smtClean="0">
                <a:solidFill>
                  <a:schemeClr val="bg1">
                    <a:lumMod val="95000"/>
                  </a:schemeClr>
                </a:solidFill>
                <a:effectLst/>
                <a:latin typeface="Calibri" panose="020F0502020204030204" pitchFamily="34" charset="0"/>
              </a:rPr>
              <a:t>02-2</a:t>
            </a:r>
            <a:r>
              <a:rPr lang="en-US" altLang="ko-KR" sz="1400" b="0" dirty="0">
                <a:solidFill>
                  <a:schemeClr val="bg1">
                    <a:lumMod val="95000"/>
                  </a:schemeClr>
                </a:solidFill>
                <a:effectLst/>
                <a:latin typeface="Calibri" panose="020F0502020204030204" pitchFamily="34" charset="0"/>
              </a:rPr>
              <a:t>. </a:t>
            </a:r>
            <a:r>
              <a:rPr lang="zh-CN" altLang="en-US" sz="1400" b="0" dirty="0" smtClean="0">
                <a:solidFill>
                  <a:schemeClr val="bg1">
                    <a:lumMod val="95000"/>
                  </a:schemeClr>
                </a:solidFill>
                <a:effectLst/>
                <a:latin typeface="Calibri" panose="020F0502020204030204" pitchFamily="34" charset="0"/>
              </a:rPr>
              <a:t>应用层面</a:t>
            </a:r>
            <a:endParaRPr lang="en-US" altLang="ko-KR" sz="1400" b="0" dirty="0">
              <a:solidFill>
                <a:schemeClr val="bg1">
                  <a:lumMod val="95000"/>
                </a:schemeClr>
              </a:solidFill>
              <a:effectLst/>
              <a:latin typeface="Calibri" panose="020F0502020204030204" pitchFamily="34" charset="0"/>
            </a:endParaRPr>
          </a:p>
        </p:txBody>
      </p:sp>
    </p:spTree>
    <p:extLst>
      <p:ext uri="{BB962C8B-B14F-4D97-AF65-F5344CB8AC3E}">
        <p14:creationId xmlns:p14="http://schemas.microsoft.com/office/powerpoint/2010/main" val="2172588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62200" y="233572"/>
            <a:ext cx="74676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600" dirty="0" smtClean="0">
                <a:effectLst/>
                <a:latin typeface="Calibri" panose="020F0502020204030204" pitchFamily="34" charset="0"/>
              </a:rPr>
              <a:t>计算机视觉研究与应用（</a:t>
            </a:r>
            <a:r>
              <a:rPr lang="en-US" altLang="zh-CN" sz="3600" dirty="0" smtClean="0">
                <a:effectLst/>
                <a:latin typeface="Calibri" panose="020F0502020204030204" pitchFamily="34" charset="0"/>
              </a:rPr>
              <a:t>2</a:t>
            </a:r>
            <a:r>
              <a:rPr lang="zh-CN" altLang="en-US" sz="3600" dirty="0" smtClean="0">
                <a:effectLst/>
                <a:latin typeface="Calibri" panose="020F0502020204030204" pitchFamily="34" charset="0"/>
              </a:rPr>
              <a:t>）</a:t>
            </a:r>
            <a:endParaRPr lang="en-US" altLang="ko-KR" sz="3600" dirty="0">
              <a:effectLst/>
              <a:latin typeface="Calibri" panose="020F0502020204030204" pitchFamily="34" charset="0"/>
            </a:endParaRPr>
          </a:p>
        </p:txBody>
      </p:sp>
      <p:pic>
        <p:nvPicPr>
          <p:cNvPr id="5" name="图片 4"/>
          <p:cNvPicPr>
            <a:picLocks noChangeAspect="1"/>
          </p:cNvPicPr>
          <p:nvPr/>
        </p:nvPicPr>
        <p:blipFill>
          <a:blip r:embed="rId3"/>
          <a:stretch>
            <a:fillRect/>
          </a:stretch>
        </p:blipFill>
        <p:spPr>
          <a:xfrm>
            <a:off x="1840419" y="1347110"/>
            <a:ext cx="7989381" cy="5510889"/>
          </a:xfrm>
          <a:prstGeom prst="rect">
            <a:avLst/>
          </a:prstGeom>
        </p:spPr>
      </p:pic>
    </p:spTree>
    <p:extLst>
      <p:ext uri="{BB962C8B-B14F-4D97-AF65-F5344CB8AC3E}">
        <p14:creationId xmlns:p14="http://schemas.microsoft.com/office/powerpoint/2010/main" val="1398737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2100" y="233572"/>
            <a:ext cx="32004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600" dirty="0" smtClean="0">
                <a:effectLst/>
                <a:latin typeface="Calibri" panose="020F0502020204030204" pitchFamily="34" charset="0"/>
              </a:rPr>
              <a:t>部分应用实例</a:t>
            </a:r>
            <a:endParaRPr lang="en-US" altLang="ko-KR" sz="3600" dirty="0">
              <a:effectLst/>
              <a:latin typeface="Calibri" panose="020F0502020204030204" pitchFamily="34" charset="0"/>
            </a:endParaRPr>
          </a:p>
        </p:txBody>
      </p:sp>
      <p:sp>
        <p:nvSpPr>
          <p:cNvPr id="4" name="文本框 3"/>
          <p:cNvSpPr txBox="1"/>
          <p:nvPr/>
        </p:nvSpPr>
        <p:spPr>
          <a:xfrm>
            <a:off x="917575" y="5569516"/>
            <a:ext cx="4737100" cy="369332"/>
          </a:xfrm>
          <a:prstGeom prst="rect">
            <a:avLst/>
          </a:prstGeom>
          <a:noFill/>
        </p:spPr>
        <p:txBody>
          <a:bodyPr wrap="square" rtlCol="0">
            <a:spAutoFit/>
          </a:bodyPr>
          <a:lstStyle/>
          <a:p>
            <a:pPr algn="ctr"/>
            <a:r>
              <a:rPr lang="zh-CN" altLang="en-US" dirty="0" smtClean="0"/>
              <a:t>人脸识别</a:t>
            </a:r>
            <a:endParaRPr lang="zh-CN" altLang="en-US" dirty="0"/>
          </a:p>
        </p:txBody>
      </p:sp>
      <p:sp>
        <p:nvSpPr>
          <p:cNvPr id="7" name="文本框 6"/>
          <p:cNvSpPr txBox="1"/>
          <p:nvPr/>
        </p:nvSpPr>
        <p:spPr>
          <a:xfrm>
            <a:off x="6701059" y="5569516"/>
            <a:ext cx="4737100" cy="369332"/>
          </a:xfrm>
          <a:prstGeom prst="rect">
            <a:avLst/>
          </a:prstGeom>
          <a:noFill/>
        </p:spPr>
        <p:txBody>
          <a:bodyPr wrap="square" rtlCol="0">
            <a:spAutoFit/>
          </a:bodyPr>
          <a:lstStyle/>
          <a:p>
            <a:pPr algn="ctr"/>
            <a:r>
              <a:rPr lang="zh-CN" altLang="en-US" dirty="0" smtClean="0"/>
              <a:t>目标追踪</a:t>
            </a:r>
            <a:endParaRPr lang="zh-CN" altLang="en-US" dirty="0"/>
          </a:p>
        </p:txBody>
      </p:sp>
      <p:sp>
        <p:nvSpPr>
          <p:cNvPr id="2" name="AutoShape 2" descr="ç®æ è·è¸ª"/>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ç®æ è·è¸ª"/>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4" name="Picture 6" descr="https://timgsa.baidu.com/timg?image&amp;quality=80&amp;size=b9999_10000&amp;sec=1562158542930&amp;di=e907541bf3db35df95e921b8808d980d&amp;imgtype=0&amp;src=http%3A%2F%2Fpic.kekenet.com%2F2018%2F0406%2F99515230131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2019815"/>
            <a:ext cx="4648200" cy="32956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imgsa.baidu.com/timg?image&amp;quality=80&amp;size=b9999_10000&amp;sec=1562158591470&amp;di=bfb865b916879dea89ea4b669996204c&amp;imgtype=0&amp;src=http%3A%2F%2Fs1.sinaimg.cn%2Fmw690%2F003l6ZXxgy6Lfi1pAFGf0%26690"/>
          <p:cNvPicPr>
            <a:picLocks noChangeAspect="1" noChangeArrowheads="1"/>
          </p:cNvPicPr>
          <p:nvPr/>
        </p:nvPicPr>
        <p:blipFill rotWithShape="1">
          <a:blip r:embed="rId4">
            <a:extLst>
              <a:ext uri="{28A0092B-C50C-407E-A947-70E740481C1C}">
                <a14:useLocalDpi xmlns:a14="http://schemas.microsoft.com/office/drawing/2010/main" val="0"/>
              </a:ext>
            </a:extLst>
          </a:blip>
          <a:srcRect l="4977" t="9700" r="-242" b="9290"/>
          <a:stretch/>
        </p:blipFill>
        <p:spPr bwMode="auto">
          <a:xfrm>
            <a:off x="6807200" y="2019815"/>
            <a:ext cx="4524818"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229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2100" y="233572"/>
            <a:ext cx="3721100"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600" dirty="0" smtClean="0">
                <a:effectLst/>
                <a:latin typeface="Calibri" panose="020F0502020204030204" pitchFamily="34" charset="0"/>
              </a:rPr>
              <a:t>人工智能的利弊</a:t>
            </a:r>
            <a:endParaRPr lang="en-US" altLang="ko-KR" sz="3600" dirty="0">
              <a:effectLst/>
              <a:latin typeface="Calibri" panose="020F0502020204030204" pitchFamily="34" charset="0"/>
            </a:endParaRPr>
          </a:p>
        </p:txBody>
      </p:sp>
      <p:pic>
        <p:nvPicPr>
          <p:cNvPr id="4" name="图片 3"/>
          <p:cNvPicPr>
            <a:picLocks noChangeAspect="1"/>
          </p:cNvPicPr>
          <p:nvPr/>
        </p:nvPicPr>
        <p:blipFill>
          <a:blip r:embed="rId2"/>
          <a:stretch>
            <a:fillRect/>
          </a:stretch>
        </p:blipFill>
        <p:spPr>
          <a:xfrm>
            <a:off x="1386356" y="2009962"/>
            <a:ext cx="8543911" cy="3400238"/>
          </a:xfrm>
          <a:prstGeom prst="rect">
            <a:avLst/>
          </a:prstGeom>
        </p:spPr>
      </p:pic>
    </p:spTree>
    <p:extLst>
      <p:ext uri="{BB962C8B-B14F-4D97-AF65-F5344CB8AC3E}">
        <p14:creationId xmlns:p14="http://schemas.microsoft.com/office/powerpoint/2010/main" val="67559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5640" y="3002280"/>
            <a:ext cx="5760720" cy="1078230"/>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3586153" y="3062497"/>
            <a:ext cx="5019696"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3600">
                <a:effectLst/>
                <a:latin typeface="Calibri" panose="020F0502020204030204" pitchFamily="34" charset="0"/>
              </a:rPr>
              <a:t>THANK YOU</a:t>
            </a:r>
          </a:p>
        </p:txBody>
      </p:sp>
      <p:cxnSp>
        <p:nvCxnSpPr>
          <p:cNvPr id="8" name="Straight Connector 7"/>
          <p:cNvCxnSpPr/>
          <p:nvPr/>
        </p:nvCxnSpPr>
        <p:spPr>
          <a:xfrm>
            <a:off x="3586152" y="3670409"/>
            <a:ext cx="501969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19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txBox="1">
            <a:spLocks noChangeArrowheads="1"/>
          </p:cNvSpPr>
          <p:nvPr/>
        </p:nvSpPr>
        <p:spPr bwMode="auto">
          <a:xfrm>
            <a:off x="962404" y="444138"/>
            <a:ext cx="2936496" cy="52540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2800" dirty="0" smtClean="0">
                <a:effectLst/>
                <a:latin typeface="Calibri" panose="020F0502020204030204" pitchFamily="34" charset="0"/>
              </a:rPr>
              <a:t>什么是人工智能</a:t>
            </a:r>
            <a:endParaRPr lang="en-US" altLang="ko-KR" sz="2000" dirty="0">
              <a:effectLst/>
              <a:latin typeface="Calibri" panose="020F0502020204030204" pitchFamily="34" charset="0"/>
            </a:endParaRPr>
          </a:p>
        </p:txBody>
      </p:sp>
      <p:pic>
        <p:nvPicPr>
          <p:cNvPr id="2" name="图片 1"/>
          <p:cNvPicPr>
            <a:picLocks noChangeAspect="1"/>
          </p:cNvPicPr>
          <p:nvPr/>
        </p:nvPicPr>
        <p:blipFill rotWithShape="1">
          <a:blip r:embed="rId3"/>
          <a:srcRect l="4946" t="13101" r="-735" b="994"/>
          <a:stretch/>
        </p:blipFill>
        <p:spPr>
          <a:xfrm>
            <a:off x="962404" y="1333501"/>
            <a:ext cx="10569196" cy="3937000"/>
          </a:xfrm>
          <a:prstGeom prst="rect">
            <a:avLst/>
          </a:prstGeom>
        </p:spPr>
      </p:pic>
      <p:grpSp>
        <p:nvGrpSpPr>
          <p:cNvPr id="19" name="Group 22"/>
          <p:cNvGrpSpPr/>
          <p:nvPr/>
        </p:nvGrpSpPr>
        <p:grpSpPr>
          <a:xfrm>
            <a:off x="402393" y="516740"/>
            <a:ext cx="347211" cy="349172"/>
            <a:chOff x="3140075" y="831850"/>
            <a:chExt cx="842963" cy="847725"/>
          </a:xfrm>
          <a:solidFill>
            <a:schemeClr val="bg1"/>
          </a:solidFill>
        </p:grpSpPr>
        <p:sp>
          <p:nvSpPr>
            <p:cNvPr id="21" name="Freeform 5"/>
            <p:cNvSpPr>
              <a:spLocks/>
            </p:cNvSpPr>
            <p:nvPr/>
          </p:nvSpPr>
          <p:spPr bwMode="auto">
            <a:xfrm>
              <a:off x="3362325" y="831850"/>
              <a:ext cx="519113" cy="263525"/>
            </a:xfrm>
            <a:custGeom>
              <a:avLst/>
              <a:gdLst>
                <a:gd name="T0" fmla="*/ 38 w 346"/>
                <a:gd name="T1" fmla="*/ 26 h 175"/>
                <a:gd name="T2" fmla="*/ 105 w 346"/>
                <a:gd name="T3" fmla="*/ 144 h 175"/>
                <a:gd name="T4" fmla="*/ 311 w 346"/>
                <a:gd name="T5" fmla="*/ 140 h 175"/>
                <a:gd name="T6" fmla="*/ 263 w 346"/>
                <a:gd name="T7" fmla="*/ 32 h 175"/>
                <a:gd name="T8" fmla="*/ 241 w 346"/>
                <a:gd name="T9" fmla="*/ 22 h 175"/>
                <a:gd name="T10" fmla="*/ 218 w 346"/>
                <a:gd name="T11" fmla="*/ 13 h 175"/>
                <a:gd name="T12" fmla="*/ 196 w 346"/>
                <a:gd name="T13" fmla="*/ 7 h 175"/>
                <a:gd name="T14" fmla="*/ 174 w 346"/>
                <a:gd name="T15" fmla="*/ 3 h 175"/>
                <a:gd name="T16" fmla="*/ 152 w 346"/>
                <a:gd name="T17" fmla="*/ 1 h 175"/>
                <a:gd name="T18" fmla="*/ 128 w 346"/>
                <a:gd name="T19" fmla="*/ 0 h 175"/>
                <a:gd name="T20" fmla="*/ 114 w 346"/>
                <a:gd name="T21" fmla="*/ 1 h 175"/>
                <a:gd name="T22" fmla="*/ 38 w 346"/>
                <a:gd name="T23" fmla="*/ 26 h 175"/>
                <a:gd name="T24" fmla="*/ 126 w 346"/>
                <a:gd name="T25" fmla="*/ 26 h 175"/>
                <a:gd name="T26" fmla="*/ 209 w 346"/>
                <a:gd name="T27" fmla="*/ 25 h 175"/>
                <a:gd name="T28" fmla="*/ 237 w 346"/>
                <a:gd name="T29" fmla="*/ 73 h 175"/>
                <a:gd name="T30" fmla="*/ 153 w 346"/>
                <a:gd name="T31" fmla="*/ 74 h 175"/>
                <a:gd name="T32" fmla="*/ 126 w 346"/>
                <a:gd name="T33" fmla="*/ 26 h 175"/>
                <a:gd name="T34" fmla="*/ 38 w 346"/>
                <a:gd name="T35" fmla="*/ 2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75">
                  <a:moveTo>
                    <a:pt x="38" y="26"/>
                  </a:moveTo>
                  <a:cubicBezTo>
                    <a:pt x="0" y="60"/>
                    <a:pt x="30" y="112"/>
                    <a:pt x="105" y="144"/>
                  </a:cubicBezTo>
                  <a:cubicBezTo>
                    <a:pt x="181" y="175"/>
                    <a:pt x="273" y="174"/>
                    <a:pt x="311" y="140"/>
                  </a:cubicBezTo>
                  <a:cubicBezTo>
                    <a:pt x="346" y="110"/>
                    <a:pt x="324" y="64"/>
                    <a:pt x="263" y="32"/>
                  </a:cubicBezTo>
                  <a:cubicBezTo>
                    <a:pt x="256" y="29"/>
                    <a:pt x="247" y="25"/>
                    <a:pt x="241" y="22"/>
                  </a:cubicBezTo>
                  <a:cubicBezTo>
                    <a:pt x="226" y="16"/>
                    <a:pt x="226" y="16"/>
                    <a:pt x="218" y="13"/>
                  </a:cubicBezTo>
                  <a:cubicBezTo>
                    <a:pt x="204" y="9"/>
                    <a:pt x="203" y="9"/>
                    <a:pt x="196" y="7"/>
                  </a:cubicBezTo>
                  <a:cubicBezTo>
                    <a:pt x="182" y="4"/>
                    <a:pt x="181" y="4"/>
                    <a:pt x="174" y="3"/>
                  </a:cubicBezTo>
                  <a:cubicBezTo>
                    <a:pt x="160" y="1"/>
                    <a:pt x="160" y="1"/>
                    <a:pt x="152" y="1"/>
                  </a:cubicBezTo>
                  <a:cubicBezTo>
                    <a:pt x="137" y="0"/>
                    <a:pt x="137" y="0"/>
                    <a:pt x="128" y="0"/>
                  </a:cubicBezTo>
                  <a:cubicBezTo>
                    <a:pt x="124" y="0"/>
                    <a:pt x="119" y="1"/>
                    <a:pt x="114" y="1"/>
                  </a:cubicBezTo>
                  <a:cubicBezTo>
                    <a:pt x="82" y="3"/>
                    <a:pt x="55" y="11"/>
                    <a:pt x="38" y="26"/>
                  </a:cubicBezTo>
                  <a:cubicBezTo>
                    <a:pt x="65" y="21"/>
                    <a:pt x="95" y="21"/>
                    <a:pt x="126" y="26"/>
                  </a:cubicBezTo>
                  <a:cubicBezTo>
                    <a:pt x="141" y="13"/>
                    <a:pt x="179" y="12"/>
                    <a:pt x="209" y="25"/>
                  </a:cubicBezTo>
                  <a:cubicBezTo>
                    <a:pt x="240" y="38"/>
                    <a:pt x="253" y="59"/>
                    <a:pt x="237" y="73"/>
                  </a:cubicBezTo>
                  <a:cubicBezTo>
                    <a:pt x="222" y="86"/>
                    <a:pt x="184" y="87"/>
                    <a:pt x="153" y="74"/>
                  </a:cubicBezTo>
                  <a:cubicBezTo>
                    <a:pt x="123" y="61"/>
                    <a:pt x="110" y="40"/>
                    <a:pt x="126" y="26"/>
                  </a:cubicBezTo>
                  <a:cubicBezTo>
                    <a:pt x="95" y="21"/>
                    <a:pt x="65" y="21"/>
                    <a:pt x="38" y="26"/>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2" name="Freeform 6"/>
            <p:cNvSpPr>
              <a:spLocks/>
            </p:cNvSpPr>
            <p:nvPr/>
          </p:nvSpPr>
          <p:spPr bwMode="auto">
            <a:xfrm>
              <a:off x="3170238" y="873125"/>
              <a:ext cx="806450" cy="460375"/>
            </a:xfrm>
            <a:custGeom>
              <a:avLst/>
              <a:gdLst>
                <a:gd name="T0" fmla="*/ 530 w 538"/>
                <a:gd name="T1" fmla="*/ 173 h 307"/>
                <a:gd name="T2" fmla="*/ 529 w 538"/>
                <a:gd name="T3" fmla="*/ 172 h 307"/>
                <a:gd name="T4" fmla="*/ 504 w 538"/>
                <a:gd name="T5" fmla="*/ 113 h 307"/>
                <a:gd name="T6" fmla="*/ 474 w 538"/>
                <a:gd name="T7" fmla="*/ 72 h 307"/>
                <a:gd name="T8" fmla="*/ 470 w 538"/>
                <a:gd name="T9" fmla="*/ 67 h 307"/>
                <a:gd name="T10" fmla="*/ 471 w 538"/>
                <a:gd name="T11" fmla="*/ 160 h 307"/>
                <a:gd name="T12" fmla="*/ 208 w 538"/>
                <a:gd name="T13" fmla="*/ 164 h 307"/>
                <a:gd name="T14" fmla="*/ 121 w 538"/>
                <a:gd name="T15" fmla="*/ 14 h 307"/>
                <a:gd name="T16" fmla="*/ 141 w 538"/>
                <a:gd name="T17" fmla="*/ 0 h 307"/>
                <a:gd name="T18" fmla="*/ 124 w 538"/>
                <a:gd name="T19" fmla="*/ 9 h 307"/>
                <a:gd name="T20" fmla="*/ 87 w 538"/>
                <a:gd name="T21" fmla="*/ 35 h 307"/>
                <a:gd name="T22" fmla="*/ 76 w 538"/>
                <a:gd name="T23" fmla="*/ 43 h 307"/>
                <a:gd name="T24" fmla="*/ 48 w 538"/>
                <a:gd name="T25" fmla="*/ 72 h 307"/>
                <a:gd name="T26" fmla="*/ 168 w 538"/>
                <a:gd name="T27" fmla="*/ 255 h 307"/>
                <a:gd name="T28" fmla="*/ 506 w 538"/>
                <a:gd name="T29" fmla="*/ 249 h 307"/>
                <a:gd name="T30" fmla="*/ 530 w 538"/>
                <a:gd name="T31" fmla="*/ 17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8" h="307">
                  <a:moveTo>
                    <a:pt x="530" y="173"/>
                  </a:moveTo>
                  <a:cubicBezTo>
                    <a:pt x="529" y="172"/>
                    <a:pt x="529" y="172"/>
                    <a:pt x="529" y="172"/>
                  </a:cubicBezTo>
                  <a:cubicBezTo>
                    <a:pt x="523" y="154"/>
                    <a:pt x="517" y="136"/>
                    <a:pt x="504" y="113"/>
                  </a:cubicBezTo>
                  <a:cubicBezTo>
                    <a:pt x="491" y="93"/>
                    <a:pt x="489" y="90"/>
                    <a:pt x="474" y="72"/>
                  </a:cubicBezTo>
                  <a:cubicBezTo>
                    <a:pt x="470" y="67"/>
                    <a:pt x="470" y="67"/>
                    <a:pt x="470" y="67"/>
                  </a:cubicBezTo>
                  <a:cubicBezTo>
                    <a:pt x="498" y="99"/>
                    <a:pt x="500" y="134"/>
                    <a:pt x="471" y="160"/>
                  </a:cubicBezTo>
                  <a:cubicBezTo>
                    <a:pt x="422" y="202"/>
                    <a:pt x="304" y="204"/>
                    <a:pt x="208" y="164"/>
                  </a:cubicBezTo>
                  <a:cubicBezTo>
                    <a:pt x="111" y="124"/>
                    <a:pt x="72" y="57"/>
                    <a:pt x="121" y="14"/>
                  </a:cubicBezTo>
                  <a:cubicBezTo>
                    <a:pt x="127" y="9"/>
                    <a:pt x="134" y="4"/>
                    <a:pt x="141" y="0"/>
                  </a:cubicBezTo>
                  <a:cubicBezTo>
                    <a:pt x="135" y="3"/>
                    <a:pt x="129" y="6"/>
                    <a:pt x="124" y="9"/>
                  </a:cubicBezTo>
                  <a:cubicBezTo>
                    <a:pt x="104" y="21"/>
                    <a:pt x="100" y="24"/>
                    <a:pt x="87" y="35"/>
                  </a:cubicBezTo>
                  <a:cubicBezTo>
                    <a:pt x="83" y="37"/>
                    <a:pt x="80" y="40"/>
                    <a:pt x="76" y="43"/>
                  </a:cubicBezTo>
                  <a:cubicBezTo>
                    <a:pt x="67" y="51"/>
                    <a:pt x="56" y="63"/>
                    <a:pt x="48" y="72"/>
                  </a:cubicBezTo>
                  <a:cubicBezTo>
                    <a:pt x="0" y="127"/>
                    <a:pt x="51" y="206"/>
                    <a:pt x="168" y="255"/>
                  </a:cubicBezTo>
                  <a:cubicBezTo>
                    <a:pt x="292" y="307"/>
                    <a:pt x="443" y="304"/>
                    <a:pt x="506" y="249"/>
                  </a:cubicBezTo>
                  <a:cubicBezTo>
                    <a:pt x="531" y="228"/>
                    <a:pt x="538" y="201"/>
                    <a:pt x="530" y="173"/>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9" name="Freeform 7"/>
            <p:cNvSpPr>
              <a:spLocks/>
            </p:cNvSpPr>
            <p:nvPr/>
          </p:nvSpPr>
          <p:spPr bwMode="auto">
            <a:xfrm>
              <a:off x="3140075" y="1066800"/>
              <a:ext cx="842963" cy="487362"/>
            </a:xfrm>
            <a:custGeom>
              <a:avLst/>
              <a:gdLst>
                <a:gd name="T0" fmla="*/ 23 w 562"/>
                <a:gd name="T1" fmla="*/ 17 h 325"/>
                <a:gd name="T2" fmla="*/ 7 w 562"/>
                <a:gd name="T3" fmla="*/ 67 h 325"/>
                <a:gd name="T4" fmla="*/ 1 w 562"/>
                <a:gd name="T5" fmla="*/ 118 h 325"/>
                <a:gd name="T6" fmla="*/ 151 w 562"/>
                <a:gd name="T7" fmla="*/ 269 h 325"/>
                <a:gd name="T8" fmla="*/ 516 w 562"/>
                <a:gd name="T9" fmla="*/ 263 h 325"/>
                <a:gd name="T10" fmla="*/ 540 w 562"/>
                <a:gd name="T11" fmla="*/ 231 h 325"/>
                <a:gd name="T12" fmla="*/ 555 w 562"/>
                <a:gd name="T13" fmla="*/ 182 h 325"/>
                <a:gd name="T14" fmla="*/ 561 w 562"/>
                <a:gd name="T15" fmla="*/ 118 h 325"/>
                <a:gd name="T16" fmla="*/ 561 w 562"/>
                <a:gd name="T17" fmla="*/ 112 h 325"/>
                <a:gd name="T18" fmla="*/ 532 w 562"/>
                <a:gd name="T19" fmla="*/ 173 h 325"/>
                <a:gd name="T20" fmla="*/ 171 w 562"/>
                <a:gd name="T21" fmla="*/ 180 h 325"/>
                <a:gd name="T22" fmla="*/ 30 w 562"/>
                <a:gd name="T23" fmla="*/ 0 h 325"/>
                <a:gd name="T24" fmla="*/ 23 w 562"/>
                <a:gd name="T25" fmla="*/ 1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2" h="325">
                  <a:moveTo>
                    <a:pt x="23" y="17"/>
                  </a:moveTo>
                  <a:cubicBezTo>
                    <a:pt x="13" y="43"/>
                    <a:pt x="12" y="46"/>
                    <a:pt x="7" y="67"/>
                  </a:cubicBezTo>
                  <a:cubicBezTo>
                    <a:pt x="2" y="96"/>
                    <a:pt x="2" y="98"/>
                    <a:pt x="1" y="118"/>
                  </a:cubicBezTo>
                  <a:cubicBezTo>
                    <a:pt x="0" y="170"/>
                    <a:pt x="55" y="229"/>
                    <a:pt x="151" y="269"/>
                  </a:cubicBezTo>
                  <a:cubicBezTo>
                    <a:pt x="285" y="325"/>
                    <a:pt x="449" y="322"/>
                    <a:pt x="516" y="263"/>
                  </a:cubicBezTo>
                  <a:cubicBezTo>
                    <a:pt x="528" y="253"/>
                    <a:pt x="536" y="242"/>
                    <a:pt x="540" y="231"/>
                  </a:cubicBezTo>
                  <a:cubicBezTo>
                    <a:pt x="550" y="204"/>
                    <a:pt x="551" y="201"/>
                    <a:pt x="555" y="182"/>
                  </a:cubicBezTo>
                  <a:cubicBezTo>
                    <a:pt x="560" y="155"/>
                    <a:pt x="561" y="149"/>
                    <a:pt x="561" y="118"/>
                  </a:cubicBezTo>
                  <a:cubicBezTo>
                    <a:pt x="561" y="112"/>
                    <a:pt x="561" y="112"/>
                    <a:pt x="561" y="112"/>
                  </a:cubicBezTo>
                  <a:cubicBezTo>
                    <a:pt x="562" y="134"/>
                    <a:pt x="553" y="155"/>
                    <a:pt x="532" y="173"/>
                  </a:cubicBezTo>
                  <a:cubicBezTo>
                    <a:pt x="465" y="232"/>
                    <a:pt x="303" y="235"/>
                    <a:pt x="171" y="180"/>
                  </a:cubicBezTo>
                  <a:cubicBezTo>
                    <a:pt x="57" y="132"/>
                    <a:pt x="2" y="58"/>
                    <a:pt x="30" y="0"/>
                  </a:cubicBezTo>
                  <a:cubicBezTo>
                    <a:pt x="23" y="17"/>
                    <a:pt x="23" y="17"/>
                    <a:pt x="23" y="17"/>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30" name="Freeform 8"/>
            <p:cNvSpPr>
              <a:spLocks/>
            </p:cNvSpPr>
            <p:nvPr/>
          </p:nvSpPr>
          <p:spPr bwMode="auto">
            <a:xfrm>
              <a:off x="3152775" y="1346200"/>
              <a:ext cx="747713" cy="325437"/>
            </a:xfrm>
            <a:custGeom>
              <a:avLst/>
              <a:gdLst>
                <a:gd name="T0" fmla="*/ 5 w 499"/>
                <a:gd name="T1" fmla="*/ 20 h 217"/>
                <a:gd name="T2" fmla="*/ 31 w 499"/>
                <a:gd name="T3" fmla="*/ 78 h 217"/>
                <a:gd name="T4" fmla="*/ 54 w 499"/>
                <a:gd name="T5" fmla="*/ 112 h 217"/>
                <a:gd name="T6" fmla="*/ 147 w 499"/>
                <a:gd name="T7" fmla="*/ 177 h 217"/>
                <a:gd name="T8" fmla="*/ 405 w 499"/>
                <a:gd name="T9" fmla="*/ 186 h 217"/>
                <a:gd name="T10" fmla="*/ 410 w 499"/>
                <a:gd name="T11" fmla="*/ 183 h 217"/>
                <a:gd name="T12" fmla="*/ 458 w 499"/>
                <a:gd name="T13" fmla="*/ 149 h 217"/>
                <a:gd name="T14" fmla="*/ 494 w 499"/>
                <a:gd name="T15" fmla="*/ 110 h 217"/>
                <a:gd name="T16" fmla="*/ 499 w 499"/>
                <a:gd name="T17" fmla="*/ 104 h 217"/>
                <a:gd name="T18" fmla="*/ 485 w 499"/>
                <a:gd name="T19" fmla="*/ 119 h 217"/>
                <a:gd name="T20" fmla="*/ 139 w 499"/>
                <a:gd name="T21" fmla="*/ 125 h 217"/>
                <a:gd name="T22" fmla="*/ 0 w 499"/>
                <a:gd name="T23" fmla="*/ 0 h 217"/>
                <a:gd name="T24" fmla="*/ 5 w 499"/>
                <a:gd name="T25" fmla="*/ 2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9" h="217">
                  <a:moveTo>
                    <a:pt x="5" y="20"/>
                  </a:moveTo>
                  <a:cubicBezTo>
                    <a:pt x="11" y="37"/>
                    <a:pt x="18" y="55"/>
                    <a:pt x="31" y="78"/>
                  </a:cubicBezTo>
                  <a:cubicBezTo>
                    <a:pt x="44" y="99"/>
                    <a:pt x="44" y="100"/>
                    <a:pt x="54" y="112"/>
                  </a:cubicBezTo>
                  <a:cubicBezTo>
                    <a:pt x="73" y="136"/>
                    <a:pt x="105" y="159"/>
                    <a:pt x="147" y="177"/>
                  </a:cubicBezTo>
                  <a:cubicBezTo>
                    <a:pt x="238" y="214"/>
                    <a:pt x="345" y="217"/>
                    <a:pt x="405" y="186"/>
                  </a:cubicBezTo>
                  <a:cubicBezTo>
                    <a:pt x="410" y="183"/>
                    <a:pt x="410" y="183"/>
                    <a:pt x="410" y="183"/>
                  </a:cubicBezTo>
                  <a:cubicBezTo>
                    <a:pt x="431" y="170"/>
                    <a:pt x="436" y="166"/>
                    <a:pt x="458" y="149"/>
                  </a:cubicBezTo>
                  <a:cubicBezTo>
                    <a:pt x="477" y="131"/>
                    <a:pt x="480" y="128"/>
                    <a:pt x="494" y="110"/>
                  </a:cubicBezTo>
                  <a:cubicBezTo>
                    <a:pt x="499" y="104"/>
                    <a:pt x="499" y="104"/>
                    <a:pt x="499" y="104"/>
                  </a:cubicBezTo>
                  <a:cubicBezTo>
                    <a:pt x="495" y="109"/>
                    <a:pt x="491" y="114"/>
                    <a:pt x="485" y="119"/>
                  </a:cubicBezTo>
                  <a:cubicBezTo>
                    <a:pt x="421" y="175"/>
                    <a:pt x="266" y="178"/>
                    <a:pt x="139" y="125"/>
                  </a:cubicBezTo>
                  <a:cubicBezTo>
                    <a:pt x="60" y="92"/>
                    <a:pt x="10" y="44"/>
                    <a:pt x="0" y="0"/>
                  </a:cubicBezTo>
                  <a:cubicBezTo>
                    <a:pt x="5" y="20"/>
                    <a:pt x="5" y="20"/>
                    <a:pt x="5" y="2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31" name="Freeform 9"/>
            <p:cNvSpPr>
              <a:spLocks/>
            </p:cNvSpPr>
            <p:nvPr/>
          </p:nvSpPr>
          <p:spPr bwMode="auto">
            <a:xfrm>
              <a:off x="3325813" y="1601788"/>
              <a:ext cx="312738" cy="77787"/>
            </a:xfrm>
            <a:custGeom>
              <a:avLst/>
              <a:gdLst>
                <a:gd name="T0" fmla="*/ 0 w 208"/>
                <a:gd name="T1" fmla="*/ 0 h 52"/>
                <a:gd name="T2" fmla="*/ 25 w 208"/>
                <a:gd name="T3" fmla="*/ 15 h 52"/>
                <a:gd name="T4" fmla="*/ 50 w 208"/>
                <a:gd name="T5" fmla="*/ 27 h 52"/>
                <a:gd name="T6" fmla="*/ 72 w 208"/>
                <a:gd name="T7" fmla="*/ 35 h 52"/>
                <a:gd name="T8" fmla="*/ 94 w 208"/>
                <a:gd name="T9" fmla="*/ 41 h 52"/>
                <a:gd name="T10" fmla="*/ 116 w 208"/>
                <a:gd name="T11" fmla="*/ 45 h 52"/>
                <a:gd name="T12" fmla="*/ 138 w 208"/>
                <a:gd name="T13" fmla="*/ 48 h 52"/>
                <a:gd name="T14" fmla="*/ 162 w 208"/>
                <a:gd name="T15" fmla="*/ 48 h 52"/>
                <a:gd name="T16" fmla="*/ 188 w 208"/>
                <a:gd name="T17" fmla="*/ 47 h 52"/>
                <a:gd name="T18" fmla="*/ 208 w 208"/>
                <a:gd name="T19" fmla="*/ 44 h 52"/>
                <a:gd name="T20" fmla="*/ 43 w 208"/>
                <a:gd name="T21" fmla="*/ 23 h 52"/>
                <a:gd name="T22" fmla="*/ 0 w 208"/>
                <a:gd name="T23" fmla="*/ 0 h 52"/>
                <a:gd name="T24" fmla="*/ 0 w 208"/>
                <a:gd name="T2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52">
                  <a:moveTo>
                    <a:pt x="0" y="0"/>
                  </a:moveTo>
                  <a:cubicBezTo>
                    <a:pt x="16" y="10"/>
                    <a:pt x="16" y="10"/>
                    <a:pt x="25" y="15"/>
                  </a:cubicBezTo>
                  <a:cubicBezTo>
                    <a:pt x="41" y="23"/>
                    <a:pt x="41" y="23"/>
                    <a:pt x="50" y="27"/>
                  </a:cubicBezTo>
                  <a:cubicBezTo>
                    <a:pt x="65" y="33"/>
                    <a:pt x="65" y="33"/>
                    <a:pt x="72" y="35"/>
                  </a:cubicBezTo>
                  <a:cubicBezTo>
                    <a:pt x="87" y="39"/>
                    <a:pt x="87" y="39"/>
                    <a:pt x="94" y="41"/>
                  </a:cubicBezTo>
                  <a:cubicBezTo>
                    <a:pt x="108" y="44"/>
                    <a:pt x="109" y="44"/>
                    <a:pt x="116" y="45"/>
                  </a:cubicBezTo>
                  <a:cubicBezTo>
                    <a:pt x="130" y="47"/>
                    <a:pt x="130" y="47"/>
                    <a:pt x="138" y="48"/>
                  </a:cubicBezTo>
                  <a:cubicBezTo>
                    <a:pt x="153" y="48"/>
                    <a:pt x="154" y="48"/>
                    <a:pt x="162" y="48"/>
                  </a:cubicBezTo>
                  <a:cubicBezTo>
                    <a:pt x="178" y="48"/>
                    <a:pt x="179" y="48"/>
                    <a:pt x="188" y="47"/>
                  </a:cubicBezTo>
                  <a:cubicBezTo>
                    <a:pt x="194" y="46"/>
                    <a:pt x="202" y="45"/>
                    <a:pt x="208" y="44"/>
                  </a:cubicBezTo>
                  <a:cubicBezTo>
                    <a:pt x="160" y="52"/>
                    <a:pt x="97" y="46"/>
                    <a:pt x="43" y="23"/>
                  </a:cubicBezTo>
                  <a:cubicBezTo>
                    <a:pt x="27" y="16"/>
                    <a:pt x="12" y="8"/>
                    <a:pt x="0" y="0"/>
                  </a:cubicBezTo>
                  <a:cubicBezTo>
                    <a:pt x="0" y="0"/>
                    <a:pt x="0" y="0"/>
                    <a:pt x="0" y="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grpSp>
    </p:spTree>
    <p:extLst>
      <p:ext uri="{BB962C8B-B14F-4D97-AF65-F5344CB8AC3E}">
        <p14:creationId xmlns:p14="http://schemas.microsoft.com/office/powerpoint/2010/main" val="11914670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txBox="1">
            <a:spLocks noChangeArrowheads="1"/>
          </p:cNvSpPr>
          <p:nvPr/>
        </p:nvSpPr>
        <p:spPr bwMode="auto">
          <a:xfrm>
            <a:off x="962404" y="444138"/>
            <a:ext cx="3622296" cy="52540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2800" dirty="0" smtClean="0">
                <a:effectLst/>
                <a:latin typeface="Calibri" panose="020F0502020204030204" pitchFamily="34" charset="0"/>
              </a:rPr>
              <a:t>人工智能的两个层次</a:t>
            </a:r>
            <a:endParaRPr lang="en-US" altLang="ko-KR" sz="2000" dirty="0">
              <a:effectLst/>
              <a:latin typeface="Calibri" panose="020F0502020204030204" pitchFamily="34" charset="0"/>
            </a:endParaRPr>
          </a:p>
        </p:txBody>
      </p:sp>
      <p:grpSp>
        <p:nvGrpSpPr>
          <p:cNvPr id="19" name="Group 22"/>
          <p:cNvGrpSpPr/>
          <p:nvPr/>
        </p:nvGrpSpPr>
        <p:grpSpPr>
          <a:xfrm>
            <a:off x="402393" y="516740"/>
            <a:ext cx="347211" cy="349172"/>
            <a:chOff x="3140075" y="831850"/>
            <a:chExt cx="842963" cy="847725"/>
          </a:xfrm>
          <a:solidFill>
            <a:schemeClr val="bg1"/>
          </a:solidFill>
        </p:grpSpPr>
        <p:sp>
          <p:nvSpPr>
            <p:cNvPr id="21" name="Freeform 5"/>
            <p:cNvSpPr>
              <a:spLocks/>
            </p:cNvSpPr>
            <p:nvPr/>
          </p:nvSpPr>
          <p:spPr bwMode="auto">
            <a:xfrm>
              <a:off x="3362325" y="831850"/>
              <a:ext cx="519113" cy="263525"/>
            </a:xfrm>
            <a:custGeom>
              <a:avLst/>
              <a:gdLst>
                <a:gd name="T0" fmla="*/ 38 w 346"/>
                <a:gd name="T1" fmla="*/ 26 h 175"/>
                <a:gd name="T2" fmla="*/ 105 w 346"/>
                <a:gd name="T3" fmla="*/ 144 h 175"/>
                <a:gd name="T4" fmla="*/ 311 w 346"/>
                <a:gd name="T5" fmla="*/ 140 h 175"/>
                <a:gd name="T6" fmla="*/ 263 w 346"/>
                <a:gd name="T7" fmla="*/ 32 h 175"/>
                <a:gd name="T8" fmla="*/ 241 w 346"/>
                <a:gd name="T9" fmla="*/ 22 h 175"/>
                <a:gd name="T10" fmla="*/ 218 w 346"/>
                <a:gd name="T11" fmla="*/ 13 h 175"/>
                <a:gd name="T12" fmla="*/ 196 w 346"/>
                <a:gd name="T13" fmla="*/ 7 h 175"/>
                <a:gd name="T14" fmla="*/ 174 w 346"/>
                <a:gd name="T15" fmla="*/ 3 h 175"/>
                <a:gd name="T16" fmla="*/ 152 w 346"/>
                <a:gd name="T17" fmla="*/ 1 h 175"/>
                <a:gd name="T18" fmla="*/ 128 w 346"/>
                <a:gd name="T19" fmla="*/ 0 h 175"/>
                <a:gd name="T20" fmla="*/ 114 w 346"/>
                <a:gd name="T21" fmla="*/ 1 h 175"/>
                <a:gd name="T22" fmla="*/ 38 w 346"/>
                <a:gd name="T23" fmla="*/ 26 h 175"/>
                <a:gd name="T24" fmla="*/ 126 w 346"/>
                <a:gd name="T25" fmla="*/ 26 h 175"/>
                <a:gd name="T26" fmla="*/ 209 w 346"/>
                <a:gd name="T27" fmla="*/ 25 h 175"/>
                <a:gd name="T28" fmla="*/ 237 w 346"/>
                <a:gd name="T29" fmla="*/ 73 h 175"/>
                <a:gd name="T30" fmla="*/ 153 w 346"/>
                <a:gd name="T31" fmla="*/ 74 h 175"/>
                <a:gd name="T32" fmla="*/ 126 w 346"/>
                <a:gd name="T33" fmla="*/ 26 h 175"/>
                <a:gd name="T34" fmla="*/ 38 w 346"/>
                <a:gd name="T35" fmla="*/ 2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75">
                  <a:moveTo>
                    <a:pt x="38" y="26"/>
                  </a:moveTo>
                  <a:cubicBezTo>
                    <a:pt x="0" y="60"/>
                    <a:pt x="30" y="112"/>
                    <a:pt x="105" y="144"/>
                  </a:cubicBezTo>
                  <a:cubicBezTo>
                    <a:pt x="181" y="175"/>
                    <a:pt x="273" y="174"/>
                    <a:pt x="311" y="140"/>
                  </a:cubicBezTo>
                  <a:cubicBezTo>
                    <a:pt x="346" y="110"/>
                    <a:pt x="324" y="64"/>
                    <a:pt x="263" y="32"/>
                  </a:cubicBezTo>
                  <a:cubicBezTo>
                    <a:pt x="256" y="29"/>
                    <a:pt x="247" y="25"/>
                    <a:pt x="241" y="22"/>
                  </a:cubicBezTo>
                  <a:cubicBezTo>
                    <a:pt x="226" y="16"/>
                    <a:pt x="226" y="16"/>
                    <a:pt x="218" y="13"/>
                  </a:cubicBezTo>
                  <a:cubicBezTo>
                    <a:pt x="204" y="9"/>
                    <a:pt x="203" y="9"/>
                    <a:pt x="196" y="7"/>
                  </a:cubicBezTo>
                  <a:cubicBezTo>
                    <a:pt x="182" y="4"/>
                    <a:pt x="181" y="4"/>
                    <a:pt x="174" y="3"/>
                  </a:cubicBezTo>
                  <a:cubicBezTo>
                    <a:pt x="160" y="1"/>
                    <a:pt x="160" y="1"/>
                    <a:pt x="152" y="1"/>
                  </a:cubicBezTo>
                  <a:cubicBezTo>
                    <a:pt x="137" y="0"/>
                    <a:pt x="137" y="0"/>
                    <a:pt x="128" y="0"/>
                  </a:cubicBezTo>
                  <a:cubicBezTo>
                    <a:pt x="124" y="0"/>
                    <a:pt x="119" y="1"/>
                    <a:pt x="114" y="1"/>
                  </a:cubicBezTo>
                  <a:cubicBezTo>
                    <a:pt x="82" y="3"/>
                    <a:pt x="55" y="11"/>
                    <a:pt x="38" y="26"/>
                  </a:cubicBezTo>
                  <a:cubicBezTo>
                    <a:pt x="65" y="21"/>
                    <a:pt x="95" y="21"/>
                    <a:pt x="126" y="26"/>
                  </a:cubicBezTo>
                  <a:cubicBezTo>
                    <a:pt x="141" y="13"/>
                    <a:pt x="179" y="12"/>
                    <a:pt x="209" y="25"/>
                  </a:cubicBezTo>
                  <a:cubicBezTo>
                    <a:pt x="240" y="38"/>
                    <a:pt x="253" y="59"/>
                    <a:pt x="237" y="73"/>
                  </a:cubicBezTo>
                  <a:cubicBezTo>
                    <a:pt x="222" y="86"/>
                    <a:pt x="184" y="87"/>
                    <a:pt x="153" y="74"/>
                  </a:cubicBezTo>
                  <a:cubicBezTo>
                    <a:pt x="123" y="61"/>
                    <a:pt x="110" y="40"/>
                    <a:pt x="126" y="26"/>
                  </a:cubicBezTo>
                  <a:cubicBezTo>
                    <a:pt x="95" y="21"/>
                    <a:pt x="65" y="21"/>
                    <a:pt x="38" y="26"/>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2" name="Freeform 6"/>
            <p:cNvSpPr>
              <a:spLocks/>
            </p:cNvSpPr>
            <p:nvPr/>
          </p:nvSpPr>
          <p:spPr bwMode="auto">
            <a:xfrm>
              <a:off x="3170238" y="873125"/>
              <a:ext cx="806450" cy="460375"/>
            </a:xfrm>
            <a:custGeom>
              <a:avLst/>
              <a:gdLst>
                <a:gd name="T0" fmla="*/ 530 w 538"/>
                <a:gd name="T1" fmla="*/ 173 h 307"/>
                <a:gd name="T2" fmla="*/ 529 w 538"/>
                <a:gd name="T3" fmla="*/ 172 h 307"/>
                <a:gd name="T4" fmla="*/ 504 w 538"/>
                <a:gd name="T5" fmla="*/ 113 h 307"/>
                <a:gd name="T6" fmla="*/ 474 w 538"/>
                <a:gd name="T7" fmla="*/ 72 h 307"/>
                <a:gd name="T8" fmla="*/ 470 w 538"/>
                <a:gd name="T9" fmla="*/ 67 h 307"/>
                <a:gd name="T10" fmla="*/ 471 w 538"/>
                <a:gd name="T11" fmla="*/ 160 h 307"/>
                <a:gd name="T12" fmla="*/ 208 w 538"/>
                <a:gd name="T13" fmla="*/ 164 h 307"/>
                <a:gd name="T14" fmla="*/ 121 w 538"/>
                <a:gd name="T15" fmla="*/ 14 h 307"/>
                <a:gd name="T16" fmla="*/ 141 w 538"/>
                <a:gd name="T17" fmla="*/ 0 h 307"/>
                <a:gd name="T18" fmla="*/ 124 w 538"/>
                <a:gd name="T19" fmla="*/ 9 h 307"/>
                <a:gd name="T20" fmla="*/ 87 w 538"/>
                <a:gd name="T21" fmla="*/ 35 h 307"/>
                <a:gd name="T22" fmla="*/ 76 w 538"/>
                <a:gd name="T23" fmla="*/ 43 h 307"/>
                <a:gd name="T24" fmla="*/ 48 w 538"/>
                <a:gd name="T25" fmla="*/ 72 h 307"/>
                <a:gd name="T26" fmla="*/ 168 w 538"/>
                <a:gd name="T27" fmla="*/ 255 h 307"/>
                <a:gd name="T28" fmla="*/ 506 w 538"/>
                <a:gd name="T29" fmla="*/ 249 h 307"/>
                <a:gd name="T30" fmla="*/ 530 w 538"/>
                <a:gd name="T31" fmla="*/ 17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8" h="307">
                  <a:moveTo>
                    <a:pt x="530" y="173"/>
                  </a:moveTo>
                  <a:cubicBezTo>
                    <a:pt x="529" y="172"/>
                    <a:pt x="529" y="172"/>
                    <a:pt x="529" y="172"/>
                  </a:cubicBezTo>
                  <a:cubicBezTo>
                    <a:pt x="523" y="154"/>
                    <a:pt x="517" y="136"/>
                    <a:pt x="504" y="113"/>
                  </a:cubicBezTo>
                  <a:cubicBezTo>
                    <a:pt x="491" y="93"/>
                    <a:pt x="489" y="90"/>
                    <a:pt x="474" y="72"/>
                  </a:cubicBezTo>
                  <a:cubicBezTo>
                    <a:pt x="470" y="67"/>
                    <a:pt x="470" y="67"/>
                    <a:pt x="470" y="67"/>
                  </a:cubicBezTo>
                  <a:cubicBezTo>
                    <a:pt x="498" y="99"/>
                    <a:pt x="500" y="134"/>
                    <a:pt x="471" y="160"/>
                  </a:cubicBezTo>
                  <a:cubicBezTo>
                    <a:pt x="422" y="202"/>
                    <a:pt x="304" y="204"/>
                    <a:pt x="208" y="164"/>
                  </a:cubicBezTo>
                  <a:cubicBezTo>
                    <a:pt x="111" y="124"/>
                    <a:pt x="72" y="57"/>
                    <a:pt x="121" y="14"/>
                  </a:cubicBezTo>
                  <a:cubicBezTo>
                    <a:pt x="127" y="9"/>
                    <a:pt x="134" y="4"/>
                    <a:pt x="141" y="0"/>
                  </a:cubicBezTo>
                  <a:cubicBezTo>
                    <a:pt x="135" y="3"/>
                    <a:pt x="129" y="6"/>
                    <a:pt x="124" y="9"/>
                  </a:cubicBezTo>
                  <a:cubicBezTo>
                    <a:pt x="104" y="21"/>
                    <a:pt x="100" y="24"/>
                    <a:pt x="87" y="35"/>
                  </a:cubicBezTo>
                  <a:cubicBezTo>
                    <a:pt x="83" y="37"/>
                    <a:pt x="80" y="40"/>
                    <a:pt x="76" y="43"/>
                  </a:cubicBezTo>
                  <a:cubicBezTo>
                    <a:pt x="67" y="51"/>
                    <a:pt x="56" y="63"/>
                    <a:pt x="48" y="72"/>
                  </a:cubicBezTo>
                  <a:cubicBezTo>
                    <a:pt x="0" y="127"/>
                    <a:pt x="51" y="206"/>
                    <a:pt x="168" y="255"/>
                  </a:cubicBezTo>
                  <a:cubicBezTo>
                    <a:pt x="292" y="307"/>
                    <a:pt x="443" y="304"/>
                    <a:pt x="506" y="249"/>
                  </a:cubicBezTo>
                  <a:cubicBezTo>
                    <a:pt x="531" y="228"/>
                    <a:pt x="538" y="201"/>
                    <a:pt x="530" y="173"/>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9" name="Freeform 7"/>
            <p:cNvSpPr>
              <a:spLocks/>
            </p:cNvSpPr>
            <p:nvPr/>
          </p:nvSpPr>
          <p:spPr bwMode="auto">
            <a:xfrm>
              <a:off x="3140075" y="1066800"/>
              <a:ext cx="842963" cy="487362"/>
            </a:xfrm>
            <a:custGeom>
              <a:avLst/>
              <a:gdLst>
                <a:gd name="T0" fmla="*/ 23 w 562"/>
                <a:gd name="T1" fmla="*/ 17 h 325"/>
                <a:gd name="T2" fmla="*/ 7 w 562"/>
                <a:gd name="T3" fmla="*/ 67 h 325"/>
                <a:gd name="T4" fmla="*/ 1 w 562"/>
                <a:gd name="T5" fmla="*/ 118 h 325"/>
                <a:gd name="T6" fmla="*/ 151 w 562"/>
                <a:gd name="T7" fmla="*/ 269 h 325"/>
                <a:gd name="T8" fmla="*/ 516 w 562"/>
                <a:gd name="T9" fmla="*/ 263 h 325"/>
                <a:gd name="T10" fmla="*/ 540 w 562"/>
                <a:gd name="T11" fmla="*/ 231 h 325"/>
                <a:gd name="T12" fmla="*/ 555 w 562"/>
                <a:gd name="T13" fmla="*/ 182 h 325"/>
                <a:gd name="T14" fmla="*/ 561 w 562"/>
                <a:gd name="T15" fmla="*/ 118 h 325"/>
                <a:gd name="T16" fmla="*/ 561 w 562"/>
                <a:gd name="T17" fmla="*/ 112 h 325"/>
                <a:gd name="T18" fmla="*/ 532 w 562"/>
                <a:gd name="T19" fmla="*/ 173 h 325"/>
                <a:gd name="T20" fmla="*/ 171 w 562"/>
                <a:gd name="T21" fmla="*/ 180 h 325"/>
                <a:gd name="T22" fmla="*/ 30 w 562"/>
                <a:gd name="T23" fmla="*/ 0 h 325"/>
                <a:gd name="T24" fmla="*/ 23 w 562"/>
                <a:gd name="T25" fmla="*/ 1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2" h="325">
                  <a:moveTo>
                    <a:pt x="23" y="17"/>
                  </a:moveTo>
                  <a:cubicBezTo>
                    <a:pt x="13" y="43"/>
                    <a:pt x="12" y="46"/>
                    <a:pt x="7" y="67"/>
                  </a:cubicBezTo>
                  <a:cubicBezTo>
                    <a:pt x="2" y="96"/>
                    <a:pt x="2" y="98"/>
                    <a:pt x="1" y="118"/>
                  </a:cubicBezTo>
                  <a:cubicBezTo>
                    <a:pt x="0" y="170"/>
                    <a:pt x="55" y="229"/>
                    <a:pt x="151" y="269"/>
                  </a:cubicBezTo>
                  <a:cubicBezTo>
                    <a:pt x="285" y="325"/>
                    <a:pt x="449" y="322"/>
                    <a:pt x="516" y="263"/>
                  </a:cubicBezTo>
                  <a:cubicBezTo>
                    <a:pt x="528" y="253"/>
                    <a:pt x="536" y="242"/>
                    <a:pt x="540" y="231"/>
                  </a:cubicBezTo>
                  <a:cubicBezTo>
                    <a:pt x="550" y="204"/>
                    <a:pt x="551" y="201"/>
                    <a:pt x="555" y="182"/>
                  </a:cubicBezTo>
                  <a:cubicBezTo>
                    <a:pt x="560" y="155"/>
                    <a:pt x="561" y="149"/>
                    <a:pt x="561" y="118"/>
                  </a:cubicBezTo>
                  <a:cubicBezTo>
                    <a:pt x="561" y="112"/>
                    <a:pt x="561" y="112"/>
                    <a:pt x="561" y="112"/>
                  </a:cubicBezTo>
                  <a:cubicBezTo>
                    <a:pt x="562" y="134"/>
                    <a:pt x="553" y="155"/>
                    <a:pt x="532" y="173"/>
                  </a:cubicBezTo>
                  <a:cubicBezTo>
                    <a:pt x="465" y="232"/>
                    <a:pt x="303" y="235"/>
                    <a:pt x="171" y="180"/>
                  </a:cubicBezTo>
                  <a:cubicBezTo>
                    <a:pt x="57" y="132"/>
                    <a:pt x="2" y="58"/>
                    <a:pt x="30" y="0"/>
                  </a:cubicBezTo>
                  <a:cubicBezTo>
                    <a:pt x="23" y="17"/>
                    <a:pt x="23" y="17"/>
                    <a:pt x="23" y="17"/>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30" name="Freeform 8"/>
            <p:cNvSpPr>
              <a:spLocks/>
            </p:cNvSpPr>
            <p:nvPr/>
          </p:nvSpPr>
          <p:spPr bwMode="auto">
            <a:xfrm>
              <a:off x="3152775" y="1346200"/>
              <a:ext cx="747713" cy="325437"/>
            </a:xfrm>
            <a:custGeom>
              <a:avLst/>
              <a:gdLst>
                <a:gd name="T0" fmla="*/ 5 w 499"/>
                <a:gd name="T1" fmla="*/ 20 h 217"/>
                <a:gd name="T2" fmla="*/ 31 w 499"/>
                <a:gd name="T3" fmla="*/ 78 h 217"/>
                <a:gd name="T4" fmla="*/ 54 w 499"/>
                <a:gd name="T5" fmla="*/ 112 h 217"/>
                <a:gd name="T6" fmla="*/ 147 w 499"/>
                <a:gd name="T7" fmla="*/ 177 h 217"/>
                <a:gd name="T8" fmla="*/ 405 w 499"/>
                <a:gd name="T9" fmla="*/ 186 h 217"/>
                <a:gd name="T10" fmla="*/ 410 w 499"/>
                <a:gd name="T11" fmla="*/ 183 h 217"/>
                <a:gd name="T12" fmla="*/ 458 w 499"/>
                <a:gd name="T13" fmla="*/ 149 h 217"/>
                <a:gd name="T14" fmla="*/ 494 w 499"/>
                <a:gd name="T15" fmla="*/ 110 h 217"/>
                <a:gd name="T16" fmla="*/ 499 w 499"/>
                <a:gd name="T17" fmla="*/ 104 h 217"/>
                <a:gd name="T18" fmla="*/ 485 w 499"/>
                <a:gd name="T19" fmla="*/ 119 h 217"/>
                <a:gd name="T20" fmla="*/ 139 w 499"/>
                <a:gd name="T21" fmla="*/ 125 h 217"/>
                <a:gd name="T22" fmla="*/ 0 w 499"/>
                <a:gd name="T23" fmla="*/ 0 h 217"/>
                <a:gd name="T24" fmla="*/ 5 w 499"/>
                <a:gd name="T25" fmla="*/ 2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9" h="217">
                  <a:moveTo>
                    <a:pt x="5" y="20"/>
                  </a:moveTo>
                  <a:cubicBezTo>
                    <a:pt x="11" y="37"/>
                    <a:pt x="18" y="55"/>
                    <a:pt x="31" y="78"/>
                  </a:cubicBezTo>
                  <a:cubicBezTo>
                    <a:pt x="44" y="99"/>
                    <a:pt x="44" y="100"/>
                    <a:pt x="54" y="112"/>
                  </a:cubicBezTo>
                  <a:cubicBezTo>
                    <a:pt x="73" y="136"/>
                    <a:pt x="105" y="159"/>
                    <a:pt x="147" y="177"/>
                  </a:cubicBezTo>
                  <a:cubicBezTo>
                    <a:pt x="238" y="214"/>
                    <a:pt x="345" y="217"/>
                    <a:pt x="405" y="186"/>
                  </a:cubicBezTo>
                  <a:cubicBezTo>
                    <a:pt x="410" y="183"/>
                    <a:pt x="410" y="183"/>
                    <a:pt x="410" y="183"/>
                  </a:cubicBezTo>
                  <a:cubicBezTo>
                    <a:pt x="431" y="170"/>
                    <a:pt x="436" y="166"/>
                    <a:pt x="458" y="149"/>
                  </a:cubicBezTo>
                  <a:cubicBezTo>
                    <a:pt x="477" y="131"/>
                    <a:pt x="480" y="128"/>
                    <a:pt x="494" y="110"/>
                  </a:cubicBezTo>
                  <a:cubicBezTo>
                    <a:pt x="499" y="104"/>
                    <a:pt x="499" y="104"/>
                    <a:pt x="499" y="104"/>
                  </a:cubicBezTo>
                  <a:cubicBezTo>
                    <a:pt x="495" y="109"/>
                    <a:pt x="491" y="114"/>
                    <a:pt x="485" y="119"/>
                  </a:cubicBezTo>
                  <a:cubicBezTo>
                    <a:pt x="421" y="175"/>
                    <a:pt x="266" y="178"/>
                    <a:pt x="139" y="125"/>
                  </a:cubicBezTo>
                  <a:cubicBezTo>
                    <a:pt x="60" y="92"/>
                    <a:pt x="10" y="44"/>
                    <a:pt x="0" y="0"/>
                  </a:cubicBezTo>
                  <a:cubicBezTo>
                    <a:pt x="5" y="20"/>
                    <a:pt x="5" y="20"/>
                    <a:pt x="5" y="2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31" name="Freeform 9"/>
            <p:cNvSpPr>
              <a:spLocks/>
            </p:cNvSpPr>
            <p:nvPr/>
          </p:nvSpPr>
          <p:spPr bwMode="auto">
            <a:xfrm>
              <a:off x="3325813" y="1601788"/>
              <a:ext cx="312738" cy="77787"/>
            </a:xfrm>
            <a:custGeom>
              <a:avLst/>
              <a:gdLst>
                <a:gd name="T0" fmla="*/ 0 w 208"/>
                <a:gd name="T1" fmla="*/ 0 h 52"/>
                <a:gd name="T2" fmla="*/ 25 w 208"/>
                <a:gd name="T3" fmla="*/ 15 h 52"/>
                <a:gd name="T4" fmla="*/ 50 w 208"/>
                <a:gd name="T5" fmla="*/ 27 h 52"/>
                <a:gd name="T6" fmla="*/ 72 w 208"/>
                <a:gd name="T7" fmla="*/ 35 h 52"/>
                <a:gd name="T8" fmla="*/ 94 w 208"/>
                <a:gd name="T9" fmla="*/ 41 h 52"/>
                <a:gd name="T10" fmla="*/ 116 w 208"/>
                <a:gd name="T11" fmla="*/ 45 h 52"/>
                <a:gd name="T12" fmla="*/ 138 w 208"/>
                <a:gd name="T13" fmla="*/ 48 h 52"/>
                <a:gd name="T14" fmla="*/ 162 w 208"/>
                <a:gd name="T15" fmla="*/ 48 h 52"/>
                <a:gd name="T16" fmla="*/ 188 w 208"/>
                <a:gd name="T17" fmla="*/ 47 h 52"/>
                <a:gd name="T18" fmla="*/ 208 w 208"/>
                <a:gd name="T19" fmla="*/ 44 h 52"/>
                <a:gd name="T20" fmla="*/ 43 w 208"/>
                <a:gd name="T21" fmla="*/ 23 h 52"/>
                <a:gd name="T22" fmla="*/ 0 w 208"/>
                <a:gd name="T23" fmla="*/ 0 h 52"/>
                <a:gd name="T24" fmla="*/ 0 w 208"/>
                <a:gd name="T2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52">
                  <a:moveTo>
                    <a:pt x="0" y="0"/>
                  </a:moveTo>
                  <a:cubicBezTo>
                    <a:pt x="16" y="10"/>
                    <a:pt x="16" y="10"/>
                    <a:pt x="25" y="15"/>
                  </a:cubicBezTo>
                  <a:cubicBezTo>
                    <a:pt x="41" y="23"/>
                    <a:pt x="41" y="23"/>
                    <a:pt x="50" y="27"/>
                  </a:cubicBezTo>
                  <a:cubicBezTo>
                    <a:pt x="65" y="33"/>
                    <a:pt x="65" y="33"/>
                    <a:pt x="72" y="35"/>
                  </a:cubicBezTo>
                  <a:cubicBezTo>
                    <a:pt x="87" y="39"/>
                    <a:pt x="87" y="39"/>
                    <a:pt x="94" y="41"/>
                  </a:cubicBezTo>
                  <a:cubicBezTo>
                    <a:pt x="108" y="44"/>
                    <a:pt x="109" y="44"/>
                    <a:pt x="116" y="45"/>
                  </a:cubicBezTo>
                  <a:cubicBezTo>
                    <a:pt x="130" y="47"/>
                    <a:pt x="130" y="47"/>
                    <a:pt x="138" y="48"/>
                  </a:cubicBezTo>
                  <a:cubicBezTo>
                    <a:pt x="153" y="48"/>
                    <a:pt x="154" y="48"/>
                    <a:pt x="162" y="48"/>
                  </a:cubicBezTo>
                  <a:cubicBezTo>
                    <a:pt x="178" y="48"/>
                    <a:pt x="179" y="48"/>
                    <a:pt x="188" y="47"/>
                  </a:cubicBezTo>
                  <a:cubicBezTo>
                    <a:pt x="194" y="46"/>
                    <a:pt x="202" y="45"/>
                    <a:pt x="208" y="44"/>
                  </a:cubicBezTo>
                  <a:cubicBezTo>
                    <a:pt x="160" y="52"/>
                    <a:pt x="97" y="46"/>
                    <a:pt x="43" y="23"/>
                  </a:cubicBezTo>
                  <a:cubicBezTo>
                    <a:pt x="27" y="16"/>
                    <a:pt x="12" y="8"/>
                    <a:pt x="0" y="0"/>
                  </a:cubicBezTo>
                  <a:cubicBezTo>
                    <a:pt x="0" y="0"/>
                    <a:pt x="0" y="0"/>
                    <a:pt x="0" y="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grpSp>
      <p:pic>
        <p:nvPicPr>
          <p:cNvPr id="3" name="图片 2"/>
          <p:cNvPicPr>
            <a:picLocks noChangeAspect="1"/>
          </p:cNvPicPr>
          <p:nvPr/>
        </p:nvPicPr>
        <p:blipFill>
          <a:blip r:embed="rId3"/>
          <a:stretch>
            <a:fillRect/>
          </a:stretch>
        </p:blipFill>
        <p:spPr>
          <a:xfrm>
            <a:off x="962404" y="1350539"/>
            <a:ext cx="10206398" cy="4188403"/>
          </a:xfrm>
          <a:prstGeom prst="rect">
            <a:avLst/>
          </a:prstGeom>
        </p:spPr>
      </p:pic>
    </p:spTree>
    <p:extLst>
      <p:ext uri="{BB962C8B-B14F-4D97-AF65-F5344CB8AC3E}">
        <p14:creationId xmlns:p14="http://schemas.microsoft.com/office/powerpoint/2010/main" val="19455401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7004" y="903874"/>
            <a:ext cx="4648200" cy="4554106"/>
          </a:xfrm>
          <a:prstGeom prst="rect">
            <a:avLst/>
          </a:prstGeom>
        </p:spPr>
      </p:pic>
      <p:sp>
        <p:nvSpPr>
          <p:cNvPr id="16" name="Rectangle 3"/>
          <p:cNvSpPr txBox="1">
            <a:spLocks noChangeArrowheads="1"/>
          </p:cNvSpPr>
          <p:nvPr/>
        </p:nvSpPr>
        <p:spPr bwMode="auto">
          <a:xfrm>
            <a:off x="1670309" y="3052529"/>
            <a:ext cx="2616200" cy="83317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2800" dirty="0" smtClean="0">
                <a:effectLst/>
                <a:latin typeface="Calibri" panose="020F0502020204030204" pitchFamily="34" charset="0"/>
              </a:rPr>
              <a:t>人工智能起源</a:t>
            </a:r>
            <a:endParaRPr lang="en-US" altLang="zh-CN" sz="2800" dirty="0" smtClean="0">
              <a:effectLst/>
              <a:latin typeface="Calibri" panose="020F0502020204030204" pitchFamily="34" charset="0"/>
            </a:endParaRPr>
          </a:p>
          <a:p>
            <a:pPr algn="dist" latinLnBrk="0"/>
            <a:r>
              <a:rPr lang="en-US" altLang="zh-CN" sz="2000" dirty="0">
                <a:effectLst/>
              </a:rPr>
              <a:t>1943 –1956</a:t>
            </a:r>
            <a:endParaRPr lang="en-US" altLang="ko-KR" sz="2000" dirty="0">
              <a:effectLst/>
              <a:latin typeface="Calibri" panose="020F0502020204030204" pitchFamily="34" charset="0"/>
            </a:endParaRPr>
          </a:p>
        </p:txBody>
      </p:sp>
      <p:sp>
        <p:nvSpPr>
          <p:cNvPr id="18" name="Rectangle 3"/>
          <p:cNvSpPr txBox="1">
            <a:spLocks noChangeArrowheads="1"/>
          </p:cNvSpPr>
          <p:nvPr/>
        </p:nvSpPr>
        <p:spPr bwMode="auto">
          <a:xfrm>
            <a:off x="5449509" y="440028"/>
            <a:ext cx="5219699" cy="46384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200" b="0" dirty="0">
                <a:effectLst/>
                <a:latin typeface="Calibri" panose="020F0502020204030204" pitchFamily="34" charset="0"/>
              </a:rPr>
              <a:t>在</a:t>
            </a:r>
            <a:r>
              <a:rPr lang="en-US" altLang="zh-CN" sz="1200" b="0" dirty="0">
                <a:effectLst/>
                <a:latin typeface="Calibri" panose="020F0502020204030204" pitchFamily="34" charset="0"/>
              </a:rPr>
              <a:t>20</a:t>
            </a:r>
            <a:r>
              <a:rPr lang="zh-CN" altLang="en-US" sz="1200" b="0" dirty="0">
                <a:effectLst/>
                <a:latin typeface="Calibri" panose="020F0502020204030204" pitchFamily="34" charset="0"/>
              </a:rPr>
              <a:t>世纪</a:t>
            </a:r>
            <a:r>
              <a:rPr lang="en-US" altLang="zh-CN" sz="1200" b="0" dirty="0">
                <a:effectLst/>
                <a:latin typeface="Calibri" panose="020F0502020204030204" pitchFamily="34" charset="0"/>
              </a:rPr>
              <a:t>40</a:t>
            </a:r>
            <a:r>
              <a:rPr lang="zh-CN" altLang="en-US" sz="1200" b="0" dirty="0">
                <a:effectLst/>
                <a:latin typeface="Calibri" panose="020F0502020204030204" pitchFamily="34" charset="0"/>
              </a:rPr>
              <a:t>年代和</a:t>
            </a:r>
            <a:r>
              <a:rPr lang="en-US" altLang="zh-CN" sz="1200" b="0" dirty="0">
                <a:effectLst/>
                <a:latin typeface="Calibri" panose="020F0502020204030204" pitchFamily="34" charset="0"/>
              </a:rPr>
              <a:t>50</a:t>
            </a:r>
            <a:r>
              <a:rPr lang="zh-CN" altLang="en-US" sz="1200" b="0" dirty="0">
                <a:effectLst/>
                <a:latin typeface="Calibri" panose="020F0502020204030204" pitchFamily="34" charset="0"/>
              </a:rPr>
              <a:t>年代，来自不同领域（数学，心理学，工程学，经济学和政治学）的一批科学家开始探讨制造人工大脑的可能性。</a:t>
            </a:r>
            <a:endParaRPr lang="en-US" altLang="ko-KR" sz="1200" b="0" dirty="0">
              <a:effectLst/>
              <a:latin typeface="Calibri" panose="020F0502020204030204" pitchFamily="34" charset="0"/>
            </a:endParaRPr>
          </a:p>
        </p:txBody>
      </p:sp>
      <p:sp>
        <p:nvSpPr>
          <p:cNvPr id="20" name="Rectangle 3"/>
          <p:cNvSpPr txBox="1">
            <a:spLocks noChangeArrowheads="1"/>
          </p:cNvSpPr>
          <p:nvPr/>
        </p:nvSpPr>
        <p:spPr bwMode="auto">
          <a:xfrm>
            <a:off x="5449509" y="1115082"/>
            <a:ext cx="5219699" cy="27918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200" b="0" dirty="0">
                <a:effectLst/>
                <a:latin typeface="Calibri" panose="020F0502020204030204" pitchFamily="34" charset="0"/>
              </a:rPr>
              <a:t>控制论与早期</a:t>
            </a:r>
            <a:r>
              <a:rPr lang="zh-CN" altLang="en-US" sz="1200" b="0" dirty="0" smtClean="0">
                <a:effectLst/>
                <a:latin typeface="Calibri" panose="020F0502020204030204" pitchFamily="34" charset="0"/>
              </a:rPr>
              <a:t>神经</a:t>
            </a:r>
            <a:r>
              <a:rPr lang="zh-CN" altLang="en-US" sz="1200" b="0" dirty="0" smtClean="0">
                <a:effectLst/>
                <a:latin typeface="Calibri" panose="020F0502020204030204" pitchFamily="34" charset="0"/>
              </a:rPr>
              <a:t>网络</a:t>
            </a:r>
          </a:p>
        </p:txBody>
      </p:sp>
      <p:grpSp>
        <p:nvGrpSpPr>
          <p:cNvPr id="23" name="Group 22"/>
          <p:cNvGrpSpPr/>
          <p:nvPr/>
        </p:nvGrpSpPr>
        <p:grpSpPr>
          <a:xfrm>
            <a:off x="2837498" y="2303708"/>
            <a:ext cx="347211" cy="349172"/>
            <a:chOff x="3140075" y="831850"/>
            <a:chExt cx="842963" cy="847725"/>
          </a:xfrm>
          <a:solidFill>
            <a:schemeClr val="bg1"/>
          </a:solidFill>
        </p:grpSpPr>
        <p:sp>
          <p:nvSpPr>
            <p:cNvPr id="24" name="Freeform 5"/>
            <p:cNvSpPr>
              <a:spLocks/>
            </p:cNvSpPr>
            <p:nvPr/>
          </p:nvSpPr>
          <p:spPr bwMode="auto">
            <a:xfrm>
              <a:off x="3362325" y="831850"/>
              <a:ext cx="519113" cy="263525"/>
            </a:xfrm>
            <a:custGeom>
              <a:avLst/>
              <a:gdLst>
                <a:gd name="T0" fmla="*/ 38 w 346"/>
                <a:gd name="T1" fmla="*/ 26 h 175"/>
                <a:gd name="T2" fmla="*/ 105 w 346"/>
                <a:gd name="T3" fmla="*/ 144 h 175"/>
                <a:gd name="T4" fmla="*/ 311 w 346"/>
                <a:gd name="T5" fmla="*/ 140 h 175"/>
                <a:gd name="T6" fmla="*/ 263 w 346"/>
                <a:gd name="T7" fmla="*/ 32 h 175"/>
                <a:gd name="T8" fmla="*/ 241 w 346"/>
                <a:gd name="T9" fmla="*/ 22 h 175"/>
                <a:gd name="T10" fmla="*/ 218 w 346"/>
                <a:gd name="T11" fmla="*/ 13 h 175"/>
                <a:gd name="T12" fmla="*/ 196 w 346"/>
                <a:gd name="T13" fmla="*/ 7 h 175"/>
                <a:gd name="T14" fmla="*/ 174 w 346"/>
                <a:gd name="T15" fmla="*/ 3 h 175"/>
                <a:gd name="T16" fmla="*/ 152 w 346"/>
                <a:gd name="T17" fmla="*/ 1 h 175"/>
                <a:gd name="T18" fmla="*/ 128 w 346"/>
                <a:gd name="T19" fmla="*/ 0 h 175"/>
                <a:gd name="T20" fmla="*/ 114 w 346"/>
                <a:gd name="T21" fmla="*/ 1 h 175"/>
                <a:gd name="T22" fmla="*/ 38 w 346"/>
                <a:gd name="T23" fmla="*/ 26 h 175"/>
                <a:gd name="T24" fmla="*/ 126 w 346"/>
                <a:gd name="T25" fmla="*/ 26 h 175"/>
                <a:gd name="T26" fmla="*/ 209 w 346"/>
                <a:gd name="T27" fmla="*/ 25 h 175"/>
                <a:gd name="T28" fmla="*/ 237 w 346"/>
                <a:gd name="T29" fmla="*/ 73 h 175"/>
                <a:gd name="T30" fmla="*/ 153 w 346"/>
                <a:gd name="T31" fmla="*/ 74 h 175"/>
                <a:gd name="T32" fmla="*/ 126 w 346"/>
                <a:gd name="T33" fmla="*/ 26 h 175"/>
                <a:gd name="T34" fmla="*/ 38 w 346"/>
                <a:gd name="T35" fmla="*/ 2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75">
                  <a:moveTo>
                    <a:pt x="38" y="26"/>
                  </a:moveTo>
                  <a:cubicBezTo>
                    <a:pt x="0" y="60"/>
                    <a:pt x="30" y="112"/>
                    <a:pt x="105" y="144"/>
                  </a:cubicBezTo>
                  <a:cubicBezTo>
                    <a:pt x="181" y="175"/>
                    <a:pt x="273" y="174"/>
                    <a:pt x="311" y="140"/>
                  </a:cubicBezTo>
                  <a:cubicBezTo>
                    <a:pt x="346" y="110"/>
                    <a:pt x="324" y="64"/>
                    <a:pt x="263" y="32"/>
                  </a:cubicBezTo>
                  <a:cubicBezTo>
                    <a:pt x="256" y="29"/>
                    <a:pt x="247" y="25"/>
                    <a:pt x="241" y="22"/>
                  </a:cubicBezTo>
                  <a:cubicBezTo>
                    <a:pt x="226" y="16"/>
                    <a:pt x="226" y="16"/>
                    <a:pt x="218" y="13"/>
                  </a:cubicBezTo>
                  <a:cubicBezTo>
                    <a:pt x="204" y="9"/>
                    <a:pt x="203" y="9"/>
                    <a:pt x="196" y="7"/>
                  </a:cubicBezTo>
                  <a:cubicBezTo>
                    <a:pt x="182" y="4"/>
                    <a:pt x="181" y="4"/>
                    <a:pt x="174" y="3"/>
                  </a:cubicBezTo>
                  <a:cubicBezTo>
                    <a:pt x="160" y="1"/>
                    <a:pt x="160" y="1"/>
                    <a:pt x="152" y="1"/>
                  </a:cubicBezTo>
                  <a:cubicBezTo>
                    <a:pt x="137" y="0"/>
                    <a:pt x="137" y="0"/>
                    <a:pt x="128" y="0"/>
                  </a:cubicBezTo>
                  <a:cubicBezTo>
                    <a:pt x="124" y="0"/>
                    <a:pt x="119" y="1"/>
                    <a:pt x="114" y="1"/>
                  </a:cubicBezTo>
                  <a:cubicBezTo>
                    <a:pt x="82" y="3"/>
                    <a:pt x="55" y="11"/>
                    <a:pt x="38" y="26"/>
                  </a:cubicBezTo>
                  <a:cubicBezTo>
                    <a:pt x="65" y="21"/>
                    <a:pt x="95" y="21"/>
                    <a:pt x="126" y="26"/>
                  </a:cubicBezTo>
                  <a:cubicBezTo>
                    <a:pt x="141" y="13"/>
                    <a:pt x="179" y="12"/>
                    <a:pt x="209" y="25"/>
                  </a:cubicBezTo>
                  <a:cubicBezTo>
                    <a:pt x="240" y="38"/>
                    <a:pt x="253" y="59"/>
                    <a:pt x="237" y="73"/>
                  </a:cubicBezTo>
                  <a:cubicBezTo>
                    <a:pt x="222" y="86"/>
                    <a:pt x="184" y="87"/>
                    <a:pt x="153" y="74"/>
                  </a:cubicBezTo>
                  <a:cubicBezTo>
                    <a:pt x="123" y="61"/>
                    <a:pt x="110" y="40"/>
                    <a:pt x="126" y="26"/>
                  </a:cubicBezTo>
                  <a:cubicBezTo>
                    <a:pt x="95" y="21"/>
                    <a:pt x="65" y="21"/>
                    <a:pt x="38" y="26"/>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5" name="Freeform 6"/>
            <p:cNvSpPr>
              <a:spLocks/>
            </p:cNvSpPr>
            <p:nvPr/>
          </p:nvSpPr>
          <p:spPr bwMode="auto">
            <a:xfrm>
              <a:off x="3170238" y="873125"/>
              <a:ext cx="806450" cy="460375"/>
            </a:xfrm>
            <a:custGeom>
              <a:avLst/>
              <a:gdLst>
                <a:gd name="T0" fmla="*/ 530 w 538"/>
                <a:gd name="T1" fmla="*/ 173 h 307"/>
                <a:gd name="T2" fmla="*/ 529 w 538"/>
                <a:gd name="T3" fmla="*/ 172 h 307"/>
                <a:gd name="T4" fmla="*/ 504 w 538"/>
                <a:gd name="T5" fmla="*/ 113 h 307"/>
                <a:gd name="T6" fmla="*/ 474 w 538"/>
                <a:gd name="T7" fmla="*/ 72 h 307"/>
                <a:gd name="T8" fmla="*/ 470 w 538"/>
                <a:gd name="T9" fmla="*/ 67 h 307"/>
                <a:gd name="T10" fmla="*/ 471 w 538"/>
                <a:gd name="T11" fmla="*/ 160 h 307"/>
                <a:gd name="T12" fmla="*/ 208 w 538"/>
                <a:gd name="T13" fmla="*/ 164 h 307"/>
                <a:gd name="T14" fmla="*/ 121 w 538"/>
                <a:gd name="T15" fmla="*/ 14 h 307"/>
                <a:gd name="T16" fmla="*/ 141 w 538"/>
                <a:gd name="T17" fmla="*/ 0 h 307"/>
                <a:gd name="T18" fmla="*/ 124 w 538"/>
                <a:gd name="T19" fmla="*/ 9 h 307"/>
                <a:gd name="T20" fmla="*/ 87 w 538"/>
                <a:gd name="T21" fmla="*/ 35 h 307"/>
                <a:gd name="T22" fmla="*/ 76 w 538"/>
                <a:gd name="T23" fmla="*/ 43 h 307"/>
                <a:gd name="T24" fmla="*/ 48 w 538"/>
                <a:gd name="T25" fmla="*/ 72 h 307"/>
                <a:gd name="T26" fmla="*/ 168 w 538"/>
                <a:gd name="T27" fmla="*/ 255 h 307"/>
                <a:gd name="T28" fmla="*/ 506 w 538"/>
                <a:gd name="T29" fmla="*/ 249 h 307"/>
                <a:gd name="T30" fmla="*/ 530 w 538"/>
                <a:gd name="T31" fmla="*/ 17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8" h="307">
                  <a:moveTo>
                    <a:pt x="530" y="173"/>
                  </a:moveTo>
                  <a:cubicBezTo>
                    <a:pt x="529" y="172"/>
                    <a:pt x="529" y="172"/>
                    <a:pt x="529" y="172"/>
                  </a:cubicBezTo>
                  <a:cubicBezTo>
                    <a:pt x="523" y="154"/>
                    <a:pt x="517" y="136"/>
                    <a:pt x="504" y="113"/>
                  </a:cubicBezTo>
                  <a:cubicBezTo>
                    <a:pt x="491" y="93"/>
                    <a:pt x="489" y="90"/>
                    <a:pt x="474" y="72"/>
                  </a:cubicBezTo>
                  <a:cubicBezTo>
                    <a:pt x="470" y="67"/>
                    <a:pt x="470" y="67"/>
                    <a:pt x="470" y="67"/>
                  </a:cubicBezTo>
                  <a:cubicBezTo>
                    <a:pt x="498" y="99"/>
                    <a:pt x="500" y="134"/>
                    <a:pt x="471" y="160"/>
                  </a:cubicBezTo>
                  <a:cubicBezTo>
                    <a:pt x="422" y="202"/>
                    <a:pt x="304" y="204"/>
                    <a:pt x="208" y="164"/>
                  </a:cubicBezTo>
                  <a:cubicBezTo>
                    <a:pt x="111" y="124"/>
                    <a:pt x="72" y="57"/>
                    <a:pt x="121" y="14"/>
                  </a:cubicBezTo>
                  <a:cubicBezTo>
                    <a:pt x="127" y="9"/>
                    <a:pt x="134" y="4"/>
                    <a:pt x="141" y="0"/>
                  </a:cubicBezTo>
                  <a:cubicBezTo>
                    <a:pt x="135" y="3"/>
                    <a:pt x="129" y="6"/>
                    <a:pt x="124" y="9"/>
                  </a:cubicBezTo>
                  <a:cubicBezTo>
                    <a:pt x="104" y="21"/>
                    <a:pt x="100" y="24"/>
                    <a:pt x="87" y="35"/>
                  </a:cubicBezTo>
                  <a:cubicBezTo>
                    <a:pt x="83" y="37"/>
                    <a:pt x="80" y="40"/>
                    <a:pt x="76" y="43"/>
                  </a:cubicBezTo>
                  <a:cubicBezTo>
                    <a:pt x="67" y="51"/>
                    <a:pt x="56" y="63"/>
                    <a:pt x="48" y="72"/>
                  </a:cubicBezTo>
                  <a:cubicBezTo>
                    <a:pt x="0" y="127"/>
                    <a:pt x="51" y="206"/>
                    <a:pt x="168" y="255"/>
                  </a:cubicBezTo>
                  <a:cubicBezTo>
                    <a:pt x="292" y="307"/>
                    <a:pt x="443" y="304"/>
                    <a:pt x="506" y="249"/>
                  </a:cubicBezTo>
                  <a:cubicBezTo>
                    <a:pt x="531" y="228"/>
                    <a:pt x="538" y="201"/>
                    <a:pt x="530" y="173"/>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6" name="Freeform 7"/>
            <p:cNvSpPr>
              <a:spLocks/>
            </p:cNvSpPr>
            <p:nvPr/>
          </p:nvSpPr>
          <p:spPr bwMode="auto">
            <a:xfrm>
              <a:off x="3140075" y="1066800"/>
              <a:ext cx="842963" cy="487362"/>
            </a:xfrm>
            <a:custGeom>
              <a:avLst/>
              <a:gdLst>
                <a:gd name="T0" fmla="*/ 23 w 562"/>
                <a:gd name="T1" fmla="*/ 17 h 325"/>
                <a:gd name="T2" fmla="*/ 7 w 562"/>
                <a:gd name="T3" fmla="*/ 67 h 325"/>
                <a:gd name="T4" fmla="*/ 1 w 562"/>
                <a:gd name="T5" fmla="*/ 118 h 325"/>
                <a:gd name="T6" fmla="*/ 151 w 562"/>
                <a:gd name="T7" fmla="*/ 269 h 325"/>
                <a:gd name="T8" fmla="*/ 516 w 562"/>
                <a:gd name="T9" fmla="*/ 263 h 325"/>
                <a:gd name="T10" fmla="*/ 540 w 562"/>
                <a:gd name="T11" fmla="*/ 231 h 325"/>
                <a:gd name="T12" fmla="*/ 555 w 562"/>
                <a:gd name="T13" fmla="*/ 182 h 325"/>
                <a:gd name="T14" fmla="*/ 561 w 562"/>
                <a:gd name="T15" fmla="*/ 118 h 325"/>
                <a:gd name="T16" fmla="*/ 561 w 562"/>
                <a:gd name="T17" fmla="*/ 112 h 325"/>
                <a:gd name="T18" fmla="*/ 532 w 562"/>
                <a:gd name="T19" fmla="*/ 173 h 325"/>
                <a:gd name="T20" fmla="*/ 171 w 562"/>
                <a:gd name="T21" fmla="*/ 180 h 325"/>
                <a:gd name="T22" fmla="*/ 30 w 562"/>
                <a:gd name="T23" fmla="*/ 0 h 325"/>
                <a:gd name="T24" fmla="*/ 23 w 562"/>
                <a:gd name="T25" fmla="*/ 1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2" h="325">
                  <a:moveTo>
                    <a:pt x="23" y="17"/>
                  </a:moveTo>
                  <a:cubicBezTo>
                    <a:pt x="13" y="43"/>
                    <a:pt x="12" y="46"/>
                    <a:pt x="7" y="67"/>
                  </a:cubicBezTo>
                  <a:cubicBezTo>
                    <a:pt x="2" y="96"/>
                    <a:pt x="2" y="98"/>
                    <a:pt x="1" y="118"/>
                  </a:cubicBezTo>
                  <a:cubicBezTo>
                    <a:pt x="0" y="170"/>
                    <a:pt x="55" y="229"/>
                    <a:pt x="151" y="269"/>
                  </a:cubicBezTo>
                  <a:cubicBezTo>
                    <a:pt x="285" y="325"/>
                    <a:pt x="449" y="322"/>
                    <a:pt x="516" y="263"/>
                  </a:cubicBezTo>
                  <a:cubicBezTo>
                    <a:pt x="528" y="253"/>
                    <a:pt x="536" y="242"/>
                    <a:pt x="540" y="231"/>
                  </a:cubicBezTo>
                  <a:cubicBezTo>
                    <a:pt x="550" y="204"/>
                    <a:pt x="551" y="201"/>
                    <a:pt x="555" y="182"/>
                  </a:cubicBezTo>
                  <a:cubicBezTo>
                    <a:pt x="560" y="155"/>
                    <a:pt x="561" y="149"/>
                    <a:pt x="561" y="118"/>
                  </a:cubicBezTo>
                  <a:cubicBezTo>
                    <a:pt x="561" y="112"/>
                    <a:pt x="561" y="112"/>
                    <a:pt x="561" y="112"/>
                  </a:cubicBezTo>
                  <a:cubicBezTo>
                    <a:pt x="562" y="134"/>
                    <a:pt x="553" y="155"/>
                    <a:pt x="532" y="173"/>
                  </a:cubicBezTo>
                  <a:cubicBezTo>
                    <a:pt x="465" y="232"/>
                    <a:pt x="303" y="235"/>
                    <a:pt x="171" y="180"/>
                  </a:cubicBezTo>
                  <a:cubicBezTo>
                    <a:pt x="57" y="132"/>
                    <a:pt x="2" y="58"/>
                    <a:pt x="30" y="0"/>
                  </a:cubicBezTo>
                  <a:cubicBezTo>
                    <a:pt x="23" y="17"/>
                    <a:pt x="23" y="17"/>
                    <a:pt x="23" y="17"/>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7" name="Freeform 8"/>
            <p:cNvSpPr>
              <a:spLocks/>
            </p:cNvSpPr>
            <p:nvPr/>
          </p:nvSpPr>
          <p:spPr bwMode="auto">
            <a:xfrm>
              <a:off x="3152775" y="1346200"/>
              <a:ext cx="747713" cy="325437"/>
            </a:xfrm>
            <a:custGeom>
              <a:avLst/>
              <a:gdLst>
                <a:gd name="T0" fmla="*/ 5 w 499"/>
                <a:gd name="T1" fmla="*/ 20 h 217"/>
                <a:gd name="T2" fmla="*/ 31 w 499"/>
                <a:gd name="T3" fmla="*/ 78 h 217"/>
                <a:gd name="T4" fmla="*/ 54 w 499"/>
                <a:gd name="T5" fmla="*/ 112 h 217"/>
                <a:gd name="T6" fmla="*/ 147 w 499"/>
                <a:gd name="T7" fmla="*/ 177 h 217"/>
                <a:gd name="T8" fmla="*/ 405 w 499"/>
                <a:gd name="T9" fmla="*/ 186 h 217"/>
                <a:gd name="T10" fmla="*/ 410 w 499"/>
                <a:gd name="T11" fmla="*/ 183 h 217"/>
                <a:gd name="T12" fmla="*/ 458 w 499"/>
                <a:gd name="T13" fmla="*/ 149 h 217"/>
                <a:gd name="T14" fmla="*/ 494 w 499"/>
                <a:gd name="T15" fmla="*/ 110 h 217"/>
                <a:gd name="T16" fmla="*/ 499 w 499"/>
                <a:gd name="T17" fmla="*/ 104 h 217"/>
                <a:gd name="T18" fmla="*/ 485 w 499"/>
                <a:gd name="T19" fmla="*/ 119 h 217"/>
                <a:gd name="T20" fmla="*/ 139 w 499"/>
                <a:gd name="T21" fmla="*/ 125 h 217"/>
                <a:gd name="T22" fmla="*/ 0 w 499"/>
                <a:gd name="T23" fmla="*/ 0 h 217"/>
                <a:gd name="T24" fmla="*/ 5 w 499"/>
                <a:gd name="T25" fmla="*/ 2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9" h="217">
                  <a:moveTo>
                    <a:pt x="5" y="20"/>
                  </a:moveTo>
                  <a:cubicBezTo>
                    <a:pt x="11" y="37"/>
                    <a:pt x="18" y="55"/>
                    <a:pt x="31" y="78"/>
                  </a:cubicBezTo>
                  <a:cubicBezTo>
                    <a:pt x="44" y="99"/>
                    <a:pt x="44" y="100"/>
                    <a:pt x="54" y="112"/>
                  </a:cubicBezTo>
                  <a:cubicBezTo>
                    <a:pt x="73" y="136"/>
                    <a:pt x="105" y="159"/>
                    <a:pt x="147" y="177"/>
                  </a:cubicBezTo>
                  <a:cubicBezTo>
                    <a:pt x="238" y="214"/>
                    <a:pt x="345" y="217"/>
                    <a:pt x="405" y="186"/>
                  </a:cubicBezTo>
                  <a:cubicBezTo>
                    <a:pt x="410" y="183"/>
                    <a:pt x="410" y="183"/>
                    <a:pt x="410" y="183"/>
                  </a:cubicBezTo>
                  <a:cubicBezTo>
                    <a:pt x="431" y="170"/>
                    <a:pt x="436" y="166"/>
                    <a:pt x="458" y="149"/>
                  </a:cubicBezTo>
                  <a:cubicBezTo>
                    <a:pt x="477" y="131"/>
                    <a:pt x="480" y="128"/>
                    <a:pt x="494" y="110"/>
                  </a:cubicBezTo>
                  <a:cubicBezTo>
                    <a:pt x="499" y="104"/>
                    <a:pt x="499" y="104"/>
                    <a:pt x="499" y="104"/>
                  </a:cubicBezTo>
                  <a:cubicBezTo>
                    <a:pt x="495" y="109"/>
                    <a:pt x="491" y="114"/>
                    <a:pt x="485" y="119"/>
                  </a:cubicBezTo>
                  <a:cubicBezTo>
                    <a:pt x="421" y="175"/>
                    <a:pt x="266" y="178"/>
                    <a:pt x="139" y="125"/>
                  </a:cubicBezTo>
                  <a:cubicBezTo>
                    <a:pt x="60" y="92"/>
                    <a:pt x="10" y="44"/>
                    <a:pt x="0" y="0"/>
                  </a:cubicBezTo>
                  <a:cubicBezTo>
                    <a:pt x="5" y="20"/>
                    <a:pt x="5" y="20"/>
                    <a:pt x="5" y="2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8" name="Freeform 9"/>
            <p:cNvSpPr>
              <a:spLocks/>
            </p:cNvSpPr>
            <p:nvPr/>
          </p:nvSpPr>
          <p:spPr bwMode="auto">
            <a:xfrm>
              <a:off x="3325813" y="1601788"/>
              <a:ext cx="312738" cy="77787"/>
            </a:xfrm>
            <a:custGeom>
              <a:avLst/>
              <a:gdLst>
                <a:gd name="T0" fmla="*/ 0 w 208"/>
                <a:gd name="T1" fmla="*/ 0 h 52"/>
                <a:gd name="T2" fmla="*/ 25 w 208"/>
                <a:gd name="T3" fmla="*/ 15 h 52"/>
                <a:gd name="T4" fmla="*/ 50 w 208"/>
                <a:gd name="T5" fmla="*/ 27 h 52"/>
                <a:gd name="T6" fmla="*/ 72 w 208"/>
                <a:gd name="T7" fmla="*/ 35 h 52"/>
                <a:gd name="T8" fmla="*/ 94 w 208"/>
                <a:gd name="T9" fmla="*/ 41 h 52"/>
                <a:gd name="T10" fmla="*/ 116 w 208"/>
                <a:gd name="T11" fmla="*/ 45 h 52"/>
                <a:gd name="T12" fmla="*/ 138 w 208"/>
                <a:gd name="T13" fmla="*/ 48 h 52"/>
                <a:gd name="T14" fmla="*/ 162 w 208"/>
                <a:gd name="T15" fmla="*/ 48 h 52"/>
                <a:gd name="T16" fmla="*/ 188 w 208"/>
                <a:gd name="T17" fmla="*/ 47 h 52"/>
                <a:gd name="T18" fmla="*/ 208 w 208"/>
                <a:gd name="T19" fmla="*/ 44 h 52"/>
                <a:gd name="T20" fmla="*/ 43 w 208"/>
                <a:gd name="T21" fmla="*/ 23 h 52"/>
                <a:gd name="T22" fmla="*/ 0 w 208"/>
                <a:gd name="T23" fmla="*/ 0 h 52"/>
                <a:gd name="T24" fmla="*/ 0 w 208"/>
                <a:gd name="T2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52">
                  <a:moveTo>
                    <a:pt x="0" y="0"/>
                  </a:moveTo>
                  <a:cubicBezTo>
                    <a:pt x="16" y="10"/>
                    <a:pt x="16" y="10"/>
                    <a:pt x="25" y="15"/>
                  </a:cubicBezTo>
                  <a:cubicBezTo>
                    <a:pt x="41" y="23"/>
                    <a:pt x="41" y="23"/>
                    <a:pt x="50" y="27"/>
                  </a:cubicBezTo>
                  <a:cubicBezTo>
                    <a:pt x="65" y="33"/>
                    <a:pt x="65" y="33"/>
                    <a:pt x="72" y="35"/>
                  </a:cubicBezTo>
                  <a:cubicBezTo>
                    <a:pt x="87" y="39"/>
                    <a:pt x="87" y="39"/>
                    <a:pt x="94" y="41"/>
                  </a:cubicBezTo>
                  <a:cubicBezTo>
                    <a:pt x="108" y="44"/>
                    <a:pt x="109" y="44"/>
                    <a:pt x="116" y="45"/>
                  </a:cubicBezTo>
                  <a:cubicBezTo>
                    <a:pt x="130" y="47"/>
                    <a:pt x="130" y="47"/>
                    <a:pt x="138" y="48"/>
                  </a:cubicBezTo>
                  <a:cubicBezTo>
                    <a:pt x="153" y="48"/>
                    <a:pt x="154" y="48"/>
                    <a:pt x="162" y="48"/>
                  </a:cubicBezTo>
                  <a:cubicBezTo>
                    <a:pt x="178" y="48"/>
                    <a:pt x="179" y="48"/>
                    <a:pt x="188" y="47"/>
                  </a:cubicBezTo>
                  <a:cubicBezTo>
                    <a:pt x="194" y="46"/>
                    <a:pt x="202" y="45"/>
                    <a:pt x="208" y="44"/>
                  </a:cubicBezTo>
                  <a:cubicBezTo>
                    <a:pt x="160" y="52"/>
                    <a:pt x="97" y="46"/>
                    <a:pt x="43" y="23"/>
                  </a:cubicBezTo>
                  <a:cubicBezTo>
                    <a:pt x="27" y="16"/>
                    <a:pt x="12" y="8"/>
                    <a:pt x="0" y="0"/>
                  </a:cubicBezTo>
                  <a:cubicBezTo>
                    <a:pt x="0" y="0"/>
                    <a:pt x="0" y="0"/>
                    <a:pt x="0" y="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grpSp>
      <p:sp>
        <p:nvSpPr>
          <p:cNvPr id="13" name="Rectangle 3"/>
          <p:cNvSpPr txBox="1">
            <a:spLocks noChangeArrowheads="1"/>
          </p:cNvSpPr>
          <p:nvPr/>
        </p:nvSpPr>
        <p:spPr bwMode="auto">
          <a:xfrm>
            <a:off x="5449504" y="3415187"/>
            <a:ext cx="5219699" cy="27918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200" b="0" dirty="0" smtClean="0">
                <a:effectLst/>
                <a:latin typeface="Calibri" panose="020F0502020204030204" pitchFamily="34" charset="0"/>
              </a:rPr>
              <a:t>游戏</a:t>
            </a:r>
            <a:r>
              <a:rPr lang="en-US" altLang="zh-CN" sz="1200" b="0" dirty="0" smtClean="0">
                <a:effectLst/>
                <a:latin typeface="Calibri" panose="020F0502020204030204" pitchFamily="34" charset="0"/>
              </a:rPr>
              <a:t>AI</a:t>
            </a:r>
            <a:endParaRPr lang="en-US" altLang="zh-CN" sz="1200" b="0" dirty="0" smtClean="0">
              <a:effectLst/>
              <a:latin typeface="Calibri" panose="020F0502020204030204" pitchFamily="34" charset="0"/>
            </a:endParaRPr>
          </a:p>
        </p:txBody>
      </p:sp>
      <p:sp>
        <p:nvSpPr>
          <p:cNvPr id="14" name="Rectangle 3"/>
          <p:cNvSpPr txBox="1">
            <a:spLocks noChangeArrowheads="1"/>
          </p:cNvSpPr>
          <p:nvPr/>
        </p:nvSpPr>
        <p:spPr bwMode="auto">
          <a:xfrm>
            <a:off x="5449504" y="2213335"/>
            <a:ext cx="5219699" cy="27918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200" b="0" dirty="0" smtClean="0">
                <a:effectLst/>
                <a:latin typeface="Calibri" panose="020F0502020204030204" pitchFamily="34" charset="0"/>
              </a:rPr>
              <a:t>图灵</a:t>
            </a:r>
            <a:r>
              <a:rPr lang="zh-CN" altLang="en-US" sz="1200" b="0" dirty="0" smtClean="0">
                <a:effectLst/>
                <a:latin typeface="Calibri" panose="020F0502020204030204" pitchFamily="34" charset="0"/>
              </a:rPr>
              <a:t>测试</a:t>
            </a:r>
            <a:endParaRPr lang="en-US" altLang="zh-CN" sz="1200" b="0" dirty="0" smtClean="0">
              <a:effectLst/>
              <a:latin typeface="Calibri" panose="020F0502020204030204" pitchFamily="34" charset="0"/>
            </a:endParaRPr>
          </a:p>
        </p:txBody>
      </p:sp>
      <p:sp>
        <p:nvSpPr>
          <p:cNvPr id="15" name="Rectangle 3"/>
          <p:cNvSpPr txBox="1">
            <a:spLocks noChangeArrowheads="1"/>
          </p:cNvSpPr>
          <p:nvPr/>
        </p:nvSpPr>
        <p:spPr bwMode="auto">
          <a:xfrm>
            <a:off x="5449504" y="4617040"/>
            <a:ext cx="5219699" cy="27918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200" b="0" dirty="0">
                <a:effectLst/>
                <a:latin typeface="Calibri" panose="020F0502020204030204" pitchFamily="34" charset="0"/>
              </a:rPr>
              <a:t>符号推理与“逻辑理论家”</a:t>
            </a:r>
            <a:r>
              <a:rPr lang="zh-CN" altLang="en-US" sz="1200" b="0" dirty="0" smtClean="0">
                <a:effectLst/>
                <a:latin typeface="Calibri" panose="020F0502020204030204" pitchFamily="34" charset="0"/>
              </a:rPr>
              <a:t>程序</a:t>
            </a:r>
            <a:endParaRPr lang="en-US" altLang="zh-CN" sz="1200" b="0" dirty="0" smtClean="0">
              <a:effectLst/>
              <a:latin typeface="Calibri" panose="020F0502020204030204" pitchFamily="34" charset="0"/>
            </a:endParaRPr>
          </a:p>
        </p:txBody>
      </p:sp>
      <p:sp>
        <p:nvSpPr>
          <p:cNvPr id="17" name="Rectangle 3"/>
          <p:cNvSpPr txBox="1">
            <a:spLocks noChangeArrowheads="1"/>
          </p:cNvSpPr>
          <p:nvPr/>
        </p:nvSpPr>
        <p:spPr bwMode="auto">
          <a:xfrm>
            <a:off x="5449504" y="5704732"/>
            <a:ext cx="5219699" cy="27918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zh-CN" sz="1200" b="0" dirty="0">
                <a:effectLst/>
                <a:latin typeface="Calibri" panose="020F0502020204030204" pitchFamily="34" charset="0"/>
              </a:rPr>
              <a:t>1956</a:t>
            </a:r>
            <a:r>
              <a:rPr lang="zh-CN" altLang="en-US" sz="1200" b="0" dirty="0">
                <a:effectLst/>
                <a:latin typeface="Calibri" panose="020F0502020204030204" pitchFamily="34" charset="0"/>
              </a:rPr>
              <a:t>年达特茅斯会议</a:t>
            </a:r>
            <a:r>
              <a:rPr lang="zh-CN" altLang="en-US" sz="1200" b="0" dirty="0" smtClean="0">
                <a:effectLst/>
                <a:latin typeface="Calibri" panose="020F0502020204030204" pitchFamily="34" charset="0"/>
              </a:rPr>
              <a:t>：</a:t>
            </a:r>
            <a:endParaRPr lang="en-US" altLang="zh-CN" sz="1200" b="0" dirty="0" smtClean="0">
              <a:effectLst/>
              <a:latin typeface="Calibri" panose="020F0502020204030204" pitchFamily="34" charset="0"/>
            </a:endParaRPr>
          </a:p>
        </p:txBody>
      </p:sp>
      <p:pic>
        <p:nvPicPr>
          <p:cNvPr id="2" name="图片 1"/>
          <p:cNvPicPr>
            <a:picLocks noChangeAspect="1"/>
          </p:cNvPicPr>
          <p:nvPr/>
        </p:nvPicPr>
        <p:blipFill rotWithShape="1">
          <a:blip r:embed="rId4"/>
          <a:srcRect l="-13003" r="38448"/>
          <a:stretch/>
        </p:blipFill>
        <p:spPr>
          <a:xfrm>
            <a:off x="7177906" y="1115082"/>
            <a:ext cx="4683894" cy="2863429"/>
          </a:xfrm>
          <a:prstGeom prst="rect">
            <a:avLst/>
          </a:prstGeom>
        </p:spPr>
      </p:pic>
      <p:pic>
        <p:nvPicPr>
          <p:cNvPr id="3" name="图片 2"/>
          <p:cNvPicPr>
            <a:picLocks noChangeAspect="1"/>
          </p:cNvPicPr>
          <p:nvPr/>
        </p:nvPicPr>
        <p:blipFill rotWithShape="1">
          <a:blip r:embed="rId5"/>
          <a:srcRect l="364" t="237" r="-364" b="14956"/>
          <a:stretch/>
        </p:blipFill>
        <p:spPr>
          <a:xfrm>
            <a:off x="7994825" y="4046531"/>
            <a:ext cx="3866975" cy="2736850"/>
          </a:xfrm>
          <a:prstGeom prst="rect">
            <a:avLst/>
          </a:prstGeom>
        </p:spPr>
      </p:pic>
    </p:spTree>
    <p:extLst>
      <p:ext uri="{BB962C8B-B14F-4D97-AF65-F5344CB8AC3E}">
        <p14:creationId xmlns:p14="http://schemas.microsoft.com/office/powerpoint/2010/main" val="30473767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2979" y="892430"/>
            <a:ext cx="4648200" cy="4554106"/>
          </a:xfrm>
          <a:prstGeom prst="rect">
            <a:avLst/>
          </a:prstGeom>
        </p:spPr>
      </p:pic>
      <p:sp>
        <p:nvSpPr>
          <p:cNvPr id="16" name="Rectangle 3"/>
          <p:cNvSpPr txBox="1">
            <a:spLocks noChangeArrowheads="1"/>
          </p:cNvSpPr>
          <p:nvPr/>
        </p:nvSpPr>
        <p:spPr bwMode="auto">
          <a:xfrm>
            <a:off x="1666284" y="2822322"/>
            <a:ext cx="2616200" cy="126406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2800" dirty="0" smtClean="0">
                <a:effectLst/>
                <a:latin typeface="Calibri" panose="020F0502020204030204" pitchFamily="34" charset="0"/>
              </a:rPr>
              <a:t>人工智能第一次发展热潮</a:t>
            </a:r>
            <a:endParaRPr lang="en-US" altLang="zh-CN" sz="2800" dirty="0" smtClean="0">
              <a:effectLst/>
              <a:latin typeface="Calibri" panose="020F0502020204030204" pitchFamily="34" charset="0"/>
            </a:endParaRPr>
          </a:p>
          <a:p>
            <a:pPr algn="dist" latinLnBrk="0"/>
            <a:r>
              <a:rPr lang="en-US" altLang="zh-CN" sz="2000" dirty="0" smtClean="0">
                <a:effectLst/>
              </a:rPr>
              <a:t>1956 </a:t>
            </a:r>
            <a:r>
              <a:rPr lang="en-US" altLang="zh-CN" sz="2000" dirty="0">
                <a:effectLst/>
              </a:rPr>
              <a:t>–</a:t>
            </a:r>
            <a:r>
              <a:rPr lang="en-US" altLang="zh-CN" sz="2000" dirty="0" smtClean="0">
                <a:effectLst/>
              </a:rPr>
              <a:t>1970</a:t>
            </a:r>
            <a:endParaRPr lang="en-US" altLang="ko-KR" sz="2000" dirty="0">
              <a:effectLst/>
              <a:latin typeface="Calibri" panose="020F0502020204030204" pitchFamily="34" charset="0"/>
            </a:endParaRPr>
          </a:p>
        </p:txBody>
      </p:sp>
      <p:grpSp>
        <p:nvGrpSpPr>
          <p:cNvPr id="23" name="Group 22"/>
          <p:cNvGrpSpPr/>
          <p:nvPr/>
        </p:nvGrpSpPr>
        <p:grpSpPr>
          <a:xfrm>
            <a:off x="2833473" y="2292264"/>
            <a:ext cx="347211" cy="349172"/>
            <a:chOff x="3140075" y="831850"/>
            <a:chExt cx="842963" cy="847725"/>
          </a:xfrm>
          <a:solidFill>
            <a:schemeClr val="bg1"/>
          </a:solidFill>
        </p:grpSpPr>
        <p:sp>
          <p:nvSpPr>
            <p:cNvPr id="24" name="Freeform 5"/>
            <p:cNvSpPr>
              <a:spLocks/>
            </p:cNvSpPr>
            <p:nvPr/>
          </p:nvSpPr>
          <p:spPr bwMode="auto">
            <a:xfrm>
              <a:off x="3362325" y="831850"/>
              <a:ext cx="519113" cy="263525"/>
            </a:xfrm>
            <a:custGeom>
              <a:avLst/>
              <a:gdLst>
                <a:gd name="T0" fmla="*/ 38 w 346"/>
                <a:gd name="T1" fmla="*/ 26 h 175"/>
                <a:gd name="T2" fmla="*/ 105 w 346"/>
                <a:gd name="T3" fmla="*/ 144 h 175"/>
                <a:gd name="T4" fmla="*/ 311 w 346"/>
                <a:gd name="T5" fmla="*/ 140 h 175"/>
                <a:gd name="T6" fmla="*/ 263 w 346"/>
                <a:gd name="T7" fmla="*/ 32 h 175"/>
                <a:gd name="T8" fmla="*/ 241 w 346"/>
                <a:gd name="T9" fmla="*/ 22 h 175"/>
                <a:gd name="T10" fmla="*/ 218 w 346"/>
                <a:gd name="T11" fmla="*/ 13 h 175"/>
                <a:gd name="T12" fmla="*/ 196 w 346"/>
                <a:gd name="T13" fmla="*/ 7 h 175"/>
                <a:gd name="T14" fmla="*/ 174 w 346"/>
                <a:gd name="T15" fmla="*/ 3 h 175"/>
                <a:gd name="T16" fmla="*/ 152 w 346"/>
                <a:gd name="T17" fmla="*/ 1 h 175"/>
                <a:gd name="T18" fmla="*/ 128 w 346"/>
                <a:gd name="T19" fmla="*/ 0 h 175"/>
                <a:gd name="T20" fmla="*/ 114 w 346"/>
                <a:gd name="T21" fmla="*/ 1 h 175"/>
                <a:gd name="T22" fmla="*/ 38 w 346"/>
                <a:gd name="T23" fmla="*/ 26 h 175"/>
                <a:gd name="T24" fmla="*/ 126 w 346"/>
                <a:gd name="T25" fmla="*/ 26 h 175"/>
                <a:gd name="T26" fmla="*/ 209 w 346"/>
                <a:gd name="T27" fmla="*/ 25 h 175"/>
                <a:gd name="T28" fmla="*/ 237 w 346"/>
                <a:gd name="T29" fmla="*/ 73 h 175"/>
                <a:gd name="T30" fmla="*/ 153 w 346"/>
                <a:gd name="T31" fmla="*/ 74 h 175"/>
                <a:gd name="T32" fmla="*/ 126 w 346"/>
                <a:gd name="T33" fmla="*/ 26 h 175"/>
                <a:gd name="T34" fmla="*/ 38 w 346"/>
                <a:gd name="T35" fmla="*/ 2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75">
                  <a:moveTo>
                    <a:pt x="38" y="26"/>
                  </a:moveTo>
                  <a:cubicBezTo>
                    <a:pt x="0" y="60"/>
                    <a:pt x="30" y="112"/>
                    <a:pt x="105" y="144"/>
                  </a:cubicBezTo>
                  <a:cubicBezTo>
                    <a:pt x="181" y="175"/>
                    <a:pt x="273" y="174"/>
                    <a:pt x="311" y="140"/>
                  </a:cubicBezTo>
                  <a:cubicBezTo>
                    <a:pt x="346" y="110"/>
                    <a:pt x="324" y="64"/>
                    <a:pt x="263" y="32"/>
                  </a:cubicBezTo>
                  <a:cubicBezTo>
                    <a:pt x="256" y="29"/>
                    <a:pt x="247" y="25"/>
                    <a:pt x="241" y="22"/>
                  </a:cubicBezTo>
                  <a:cubicBezTo>
                    <a:pt x="226" y="16"/>
                    <a:pt x="226" y="16"/>
                    <a:pt x="218" y="13"/>
                  </a:cubicBezTo>
                  <a:cubicBezTo>
                    <a:pt x="204" y="9"/>
                    <a:pt x="203" y="9"/>
                    <a:pt x="196" y="7"/>
                  </a:cubicBezTo>
                  <a:cubicBezTo>
                    <a:pt x="182" y="4"/>
                    <a:pt x="181" y="4"/>
                    <a:pt x="174" y="3"/>
                  </a:cubicBezTo>
                  <a:cubicBezTo>
                    <a:pt x="160" y="1"/>
                    <a:pt x="160" y="1"/>
                    <a:pt x="152" y="1"/>
                  </a:cubicBezTo>
                  <a:cubicBezTo>
                    <a:pt x="137" y="0"/>
                    <a:pt x="137" y="0"/>
                    <a:pt x="128" y="0"/>
                  </a:cubicBezTo>
                  <a:cubicBezTo>
                    <a:pt x="124" y="0"/>
                    <a:pt x="119" y="1"/>
                    <a:pt x="114" y="1"/>
                  </a:cubicBezTo>
                  <a:cubicBezTo>
                    <a:pt x="82" y="3"/>
                    <a:pt x="55" y="11"/>
                    <a:pt x="38" y="26"/>
                  </a:cubicBezTo>
                  <a:cubicBezTo>
                    <a:pt x="65" y="21"/>
                    <a:pt x="95" y="21"/>
                    <a:pt x="126" y="26"/>
                  </a:cubicBezTo>
                  <a:cubicBezTo>
                    <a:pt x="141" y="13"/>
                    <a:pt x="179" y="12"/>
                    <a:pt x="209" y="25"/>
                  </a:cubicBezTo>
                  <a:cubicBezTo>
                    <a:pt x="240" y="38"/>
                    <a:pt x="253" y="59"/>
                    <a:pt x="237" y="73"/>
                  </a:cubicBezTo>
                  <a:cubicBezTo>
                    <a:pt x="222" y="86"/>
                    <a:pt x="184" y="87"/>
                    <a:pt x="153" y="74"/>
                  </a:cubicBezTo>
                  <a:cubicBezTo>
                    <a:pt x="123" y="61"/>
                    <a:pt x="110" y="40"/>
                    <a:pt x="126" y="26"/>
                  </a:cubicBezTo>
                  <a:cubicBezTo>
                    <a:pt x="95" y="21"/>
                    <a:pt x="65" y="21"/>
                    <a:pt x="38" y="26"/>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5" name="Freeform 6"/>
            <p:cNvSpPr>
              <a:spLocks/>
            </p:cNvSpPr>
            <p:nvPr/>
          </p:nvSpPr>
          <p:spPr bwMode="auto">
            <a:xfrm>
              <a:off x="3170238" y="873125"/>
              <a:ext cx="806450" cy="460375"/>
            </a:xfrm>
            <a:custGeom>
              <a:avLst/>
              <a:gdLst>
                <a:gd name="T0" fmla="*/ 530 w 538"/>
                <a:gd name="T1" fmla="*/ 173 h 307"/>
                <a:gd name="T2" fmla="*/ 529 w 538"/>
                <a:gd name="T3" fmla="*/ 172 h 307"/>
                <a:gd name="T4" fmla="*/ 504 w 538"/>
                <a:gd name="T5" fmla="*/ 113 h 307"/>
                <a:gd name="T6" fmla="*/ 474 w 538"/>
                <a:gd name="T7" fmla="*/ 72 h 307"/>
                <a:gd name="T8" fmla="*/ 470 w 538"/>
                <a:gd name="T9" fmla="*/ 67 h 307"/>
                <a:gd name="T10" fmla="*/ 471 w 538"/>
                <a:gd name="T11" fmla="*/ 160 h 307"/>
                <a:gd name="T12" fmla="*/ 208 w 538"/>
                <a:gd name="T13" fmla="*/ 164 h 307"/>
                <a:gd name="T14" fmla="*/ 121 w 538"/>
                <a:gd name="T15" fmla="*/ 14 h 307"/>
                <a:gd name="T16" fmla="*/ 141 w 538"/>
                <a:gd name="T17" fmla="*/ 0 h 307"/>
                <a:gd name="T18" fmla="*/ 124 w 538"/>
                <a:gd name="T19" fmla="*/ 9 h 307"/>
                <a:gd name="T20" fmla="*/ 87 w 538"/>
                <a:gd name="T21" fmla="*/ 35 h 307"/>
                <a:gd name="T22" fmla="*/ 76 w 538"/>
                <a:gd name="T23" fmla="*/ 43 h 307"/>
                <a:gd name="T24" fmla="*/ 48 w 538"/>
                <a:gd name="T25" fmla="*/ 72 h 307"/>
                <a:gd name="T26" fmla="*/ 168 w 538"/>
                <a:gd name="T27" fmla="*/ 255 h 307"/>
                <a:gd name="T28" fmla="*/ 506 w 538"/>
                <a:gd name="T29" fmla="*/ 249 h 307"/>
                <a:gd name="T30" fmla="*/ 530 w 538"/>
                <a:gd name="T31" fmla="*/ 17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8" h="307">
                  <a:moveTo>
                    <a:pt x="530" y="173"/>
                  </a:moveTo>
                  <a:cubicBezTo>
                    <a:pt x="529" y="172"/>
                    <a:pt x="529" y="172"/>
                    <a:pt x="529" y="172"/>
                  </a:cubicBezTo>
                  <a:cubicBezTo>
                    <a:pt x="523" y="154"/>
                    <a:pt x="517" y="136"/>
                    <a:pt x="504" y="113"/>
                  </a:cubicBezTo>
                  <a:cubicBezTo>
                    <a:pt x="491" y="93"/>
                    <a:pt x="489" y="90"/>
                    <a:pt x="474" y="72"/>
                  </a:cubicBezTo>
                  <a:cubicBezTo>
                    <a:pt x="470" y="67"/>
                    <a:pt x="470" y="67"/>
                    <a:pt x="470" y="67"/>
                  </a:cubicBezTo>
                  <a:cubicBezTo>
                    <a:pt x="498" y="99"/>
                    <a:pt x="500" y="134"/>
                    <a:pt x="471" y="160"/>
                  </a:cubicBezTo>
                  <a:cubicBezTo>
                    <a:pt x="422" y="202"/>
                    <a:pt x="304" y="204"/>
                    <a:pt x="208" y="164"/>
                  </a:cubicBezTo>
                  <a:cubicBezTo>
                    <a:pt x="111" y="124"/>
                    <a:pt x="72" y="57"/>
                    <a:pt x="121" y="14"/>
                  </a:cubicBezTo>
                  <a:cubicBezTo>
                    <a:pt x="127" y="9"/>
                    <a:pt x="134" y="4"/>
                    <a:pt x="141" y="0"/>
                  </a:cubicBezTo>
                  <a:cubicBezTo>
                    <a:pt x="135" y="3"/>
                    <a:pt x="129" y="6"/>
                    <a:pt x="124" y="9"/>
                  </a:cubicBezTo>
                  <a:cubicBezTo>
                    <a:pt x="104" y="21"/>
                    <a:pt x="100" y="24"/>
                    <a:pt x="87" y="35"/>
                  </a:cubicBezTo>
                  <a:cubicBezTo>
                    <a:pt x="83" y="37"/>
                    <a:pt x="80" y="40"/>
                    <a:pt x="76" y="43"/>
                  </a:cubicBezTo>
                  <a:cubicBezTo>
                    <a:pt x="67" y="51"/>
                    <a:pt x="56" y="63"/>
                    <a:pt x="48" y="72"/>
                  </a:cubicBezTo>
                  <a:cubicBezTo>
                    <a:pt x="0" y="127"/>
                    <a:pt x="51" y="206"/>
                    <a:pt x="168" y="255"/>
                  </a:cubicBezTo>
                  <a:cubicBezTo>
                    <a:pt x="292" y="307"/>
                    <a:pt x="443" y="304"/>
                    <a:pt x="506" y="249"/>
                  </a:cubicBezTo>
                  <a:cubicBezTo>
                    <a:pt x="531" y="228"/>
                    <a:pt x="538" y="201"/>
                    <a:pt x="530" y="173"/>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6" name="Freeform 7"/>
            <p:cNvSpPr>
              <a:spLocks/>
            </p:cNvSpPr>
            <p:nvPr/>
          </p:nvSpPr>
          <p:spPr bwMode="auto">
            <a:xfrm>
              <a:off x="3140075" y="1066800"/>
              <a:ext cx="842963" cy="487362"/>
            </a:xfrm>
            <a:custGeom>
              <a:avLst/>
              <a:gdLst>
                <a:gd name="T0" fmla="*/ 23 w 562"/>
                <a:gd name="T1" fmla="*/ 17 h 325"/>
                <a:gd name="T2" fmla="*/ 7 w 562"/>
                <a:gd name="T3" fmla="*/ 67 h 325"/>
                <a:gd name="T4" fmla="*/ 1 w 562"/>
                <a:gd name="T5" fmla="*/ 118 h 325"/>
                <a:gd name="T6" fmla="*/ 151 w 562"/>
                <a:gd name="T7" fmla="*/ 269 h 325"/>
                <a:gd name="T8" fmla="*/ 516 w 562"/>
                <a:gd name="T9" fmla="*/ 263 h 325"/>
                <a:gd name="T10" fmla="*/ 540 w 562"/>
                <a:gd name="T11" fmla="*/ 231 h 325"/>
                <a:gd name="T12" fmla="*/ 555 w 562"/>
                <a:gd name="T13" fmla="*/ 182 h 325"/>
                <a:gd name="T14" fmla="*/ 561 w 562"/>
                <a:gd name="T15" fmla="*/ 118 h 325"/>
                <a:gd name="T16" fmla="*/ 561 w 562"/>
                <a:gd name="T17" fmla="*/ 112 h 325"/>
                <a:gd name="T18" fmla="*/ 532 w 562"/>
                <a:gd name="T19" fmla="*/ 173 h 325"/>
                <a:gd name="T20" fmla="*/ 171 w 562"/>
                <a:gd name="T21" fmla="*/ 180 h 325"/>
                <a:gd name="T22" fmla="*/ 30 w 562"/>
                <a:gd name="T23" fmla="*/ 0 h 325"/>
                <a:gd name="T24" fmla="*/ 23 w 562"/>
                <a:gd name="T25" fmla="*/ 1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2" h="325">
                  <a:moveTo>
                    <a:pt x="23" y="17"/>
                  </a:moveTo>
                  <a:cubicBezTo>
                    <a:pt x="13" y="43"/>
                    <a:pt x="12" y="46"/>
                    <a:pt x="7" y="67"/>
                  </a:cubicBezTo>
                  <a:cubicBezTo>
                    <a:pt x="2" y="96"/>
                    <a:pt x="2" y="98"/>
                    <a:pt x="1" y="118"/>
                  </a:cubicBezTo>
                  <a:cubicBezTo>
                    <a:pt x="0" y="170"/>
                    <a:pt x="55" y="229"/>
                    <a:pt x="151" y="269"/>
                  </a:cubicBezTo>
                  <a:cubicBezTo>
                    <a:pt x="285" y="325"/>
                    <a:pt x="449" y="322"/>
                    <a:pt x="516" y="263"/>
                  </a:cubicBezTo>
                  <a:cubicBezTo>
                    <a:pt x="528" y="253"/>
                    <a:pt x="536" y="242"/>
                    <a:pt x="540" y="231"/>
                  </a:cubicBezTo>
                  <a:cubicBezTo>
                    <a:pt x="550" y="204"/>
                    <a:pt x="551" y="201"/>
                    <a:pt x="555" y="182"/>
                  </a:cubicBezTo>
                  <a:cubicBezTo>
                    <a:pt x="560" y="155"/>
                    <a:pt x="561" y="149"/>
                    <a:pt x="561" y="118"/>
                  </a:cubicBezTo>
                  <a:cubicBezTo>
                    <a:pt x="561" y="112"/>
                    <a:pt x="561" y="112"/>
                    <a:pt x="561" y="112"/>
                  </a:cubicBezTo>
                  <a:cubicBezTo>
                    <a:pt x="562" y="134"/>
                    <a:pt x="553" y="155"/>
                    <a:pt x="532" y="173"/>
                  </a:cubicBezTo>
                  <a:cubicBezTo>
                    <a:pt x="465" y="232"/>
                    <a:pt x="303" y="235"/>
                    <a:pt x="171" y="180"/>
                  </a:cubicBezTo>
                  <a:cubicBezTo>
                    <a:pt x="57" y="132"/>
                    <a:pt x="2" y="58"/>
                    <a:pt x="30" y="0"/>
                  </a:cubicBezTo>
                  <a:cubicBezTo>
                    <a:pt x="23" y="17"/>
                    <a:pt x="23" y="17"/>
                    <a:pt x="23" y="17"/>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7" name="Freeform 8"/>
            <p:cNvSpPr>
              <a:spLocks/>
            </p:cNvSpPr>
            <p:nvPr/>
          </p:nvSpPr>
          <p:spPr bwMode="auto">
            <a:xfrm>
              <a:off x="3152775" y="1346200"/>
              <a:ext cx="747713" cy="325437"/>
            </a:xfrm>
            <a:custGeom>
              <a:avLst/>
              <a:gdLst>
                <a:gd name="T0" fmla="*/ 5 w 499"/>
                <a:gd name="T1" fmla="*/ 20 h 217"/>
                <a:gd name="T2" fmla="*/ 31 w 499"/>
                <a:gd name="T3" fmla="*/ 78 h 217"/>
                <a:gd name="T4" fmla="*/ 54 w 499"/>
                <a:gd name="T5" fmla="*/ 112 h 217"/>
                <a:gd name="T6" fmla="*/ 147 w 499"/>
                <a:gd name="T7" fmla="*/ 177 h 217"/>
                <a:gd name="T8" fmla="*/ 405 w 499"/>
                <a:gd name="T9" fmla="*/ 186 h 217"/>
                <a:gd name="T10" fmla="*/ 410 w 499"/>
                <a:gd name="T11" fmla="*/ 183 h 217"/>
                <a:gd name="T12" fmla="*/ 458 w 499"/>
                <a:gd name="T13" fmla="*/ 149 h 217"/>
                <a:gd name="T14" fmla="*/ 494 w 499"/>
                <a:gd name="T15" fmla="*/ 110 h 217"/>
                <a:gd name="T16" fmla="*/ 499 w 499"/>
                <a:gd name="T17" fmla="*/ 104 h 217"/>
                <a:gd name="T18" fmla="*/ 485 w 499"/>
                <a:gd name="T19" fmla="*/ 119 h 217"/>
                <a:gd name="T20" fmla="*/ 139 w 499"/>
                <a:gd name="T21" fmla="*/ 125 h 217"/>
                <a:gd name="T22" fmla="*/ 0 w 499"/>
                <a:gd name="T23" fmla="*/ 0 h 217"/>
                <a:gd name="T24" fmla="*/ 5 w 499"/>
                <a:gd name="T25" fmla="*/ 2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9" h="217">
                  <a:moveTo>
                    <a:pt x="5" y="20"/>
                  </a:moveTo>
                  <a:cubicBezTo>
                    <a:pt x="11" y="37"/>
                    <a:pt x="18" y="55"/>
                    <a:pt x="31" y="78"/>
                  </a:cubicBezTo>
                  <a:cubicBezTo>
                    <a:pt x="44" y="99"/>
                    <a:pt x="44" y="100"/>
                    <a:pt x="54" y="112"/>
                  </a:cubicBezTo>
                  <a:cubicBezTo>
                    <a:pt x="73" y="136"/>
                    <a:pt x="105" y="159"/>
                    <a:pt x="147" y="177"/>
                  </a:cubicBezTo>
                  <a:cubicBezTo>
                    <a:pt x="238" y="214"/>
                    <a:pt x="345" y="217"/>
                    <a:pt x="405" y="186"/>
                  </a:cubicBezTo>
                  <a:cubicBezTo>
                    <a:pt x="410" y="183"/>
                    <a:pt x="410" y="183"/>
                    <a:pt x="410" y="183"/>
                  </a:cubicBezTo>
                  <a:cubicBezTo>
                    <a:pt x="431" y="170"/>
                    <a:pt x="436" y="166"/>
                    <a:pt x="458" y="149"/>
                  </a:cubicBezTo>
                  <a:cubicBezTo>
                    <a:pt x="477" y="131"/>
                    <a:pt x="480" y="128"/>
                    <a:pt x="494" y="110"/>
                  </a:cubicBezTo>
                  <a:cubicBezTo>
                    <a:pt x="499" y="104"/>
                    <a:pt x="499" y="104"/>
                    <a:pt x="499" y="104"/>
                  </a:cubicBezTo>
                  <a:cubicBezTo>
                    <a:pt x="495" y="109"/>
                    <a:pt x="491" y="114"/>
                    <a:pt x="485" y="119"/>
                  </a:cubicBezTo>
                  <a:cubicBezTo>
                    <a:pt x="421" y="175"/>
                    <a:pt x="266" y="178"/>
                    <a:pt x="139" y="125"/>
                  </a:cubicBezTo>
                  <a:cubicBezTo>
                    <a:pt x="60" y="92"/>
                    <a:pt x="10" y="44"/>
                    <a:pt x="0" y="0"/>
                  </a:cubicBezTo>
                  <a:cubicBezTo>
                    <a:pt x="5" y="20"/>
                    <a:pt x="5" y="20"/>
                    <a:pt x="5" y="2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8" name="Freeform 9"/>
            <p:cNvSpPr>
              <a:spLocks/>
            </p:cNvSpPr>
            <p:nvPr/>
          </p:nvSpPr>
          <p:spPr bwMode="auto">
            <a:xfrm>
              <a:off x="3325813" y="1601788"/>
              <a:ext cx="312738" cy="77787"/>
            </a:xfrm>
            <a:custGeom>
              <a:avLst/>
              <a:gdLst>
                <a:gd name="T0" fmla="*/ 0 w 208"/>
                <a:gd name="T1" fmla="*/ 0 h 52"/>
                <a:gd name="T2" fmla="*/ 25 w 208"/>
                <a:gd name="T3" fmla="*/ 15 h 52"/>
                <a:gd name="T4" fmla="*/ 50 w 208"/>
                <a:gd name="T5" fmla="*/ 27 h 52"/>
                <a:gd name="T6" fmla="*/ 72 w 208"/>
                <a:gd name="T7" fmla="*/ 35 h 52"/>
                <a:gd name="T8" fmla="*/ 94 w 208"/>
                <a:gd name="T9" fmla="*/ 41 h 52"/>
                <a:gd name="T10" fmla="*/ 116 w 208"/>
                <a:gd name="T11" fmla="*/ 45 h 52"/>
                <a:gd name="T12" fmla="*/ 138 w 208"/>
                <a:gd name="T13" fmla="*/ 48 h 52"/>
                <a:gd name="T14" fmla="*/ 162 w 208"/>
                <a:gd name="T15" fmla="*/ 48 h 52"/>
                <a:gd name="T16" fmla="*/ 188 w 208"/>
                <a:gd name="T17" fmla="*/ 47 h 52"/>
                <a:gd name="T18" fmla="*/ 208 w 208"/>
                <a:gd name="T19" fmla="*/ 44 h 52"/>
                <a:gd name="T20" fmla="*/ 43 w 208"/>
                <a:gd name="T21" fmla="*/ 23 h 52"/>
                <a:gd name="T22" fmla="*/ 0 w 208"/>
                <a:gd name="T23" fmla="*/ 0 h 52"/>
                <a:gd name="T24" fmla="*/ 0 w 208"/>
                <a:gd name="T2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52">
                  <a:moveTo>
                    <a:pt x="0" y="0"/>
                  </a:moveTo>
                  <a:cubicBezTo>
                    <a:pt x="16" y="10"/>
                    <a:pt x="16" y="10"/>
                    <a:pt x="25" y="15"/>
                  </a:cubicBezTo>
                  <a:cubicBezTo>
                    <a:pt x="41" y="23"/>
                    <a:pt x="41" y="23"/>
                    <a:pt x="50" y="27"/>
                  </a:cubicBezTo>
                  <a:cubicBezTo>
                    <a:pt x="65" y="33"/>
                    <a:pt x="65" y="33"/>
                    <a:pt x="72" y="35"/>
                  </a:cubicBezTo>
                  <a:cubicBezTo>
                    <a:pt x="87" y="39"/>
                    <a:pt x="87" y="39"/>
                    <a:pt x="94" y="41"/>
                  </a:cubicBezTo>
                  <a:cubicBezTo>
                    <a:pt x="108" y="44"/>
                    <a:pt x="109" y="44"/>
                    <a:pt x="116" y="45"/>
                  </a:cubicBezTo>
                  <a:cubicBezTo>
                    <a:pt x="130" y="47"/>
                    <a:pt x="130" y="47"/>
                    <a:pt x="138" y="48"/>
                  </a:cubicBezTo>
                  <a:cubicBezTo>
                    <a:pt x="153" y="48"/>
                    <a:pt x="154" y="48"/>
                    <a:pt x="162" y="48"/>
                  </a:cubicBezTo>
                  <a:cubicBezTo>
                    <a:pt x="178" y="48"/>
                    <a:pt x="179" y="48"/>
                    <a:pt x="188" y="47"/>
                  </a:cubicBezTo>
                  <a:cubicBezTo>
                    <a:pt x="194" y="46"/>
                    <a:pt x="202" y="45"/>
                    <a:pt x="208" y="44"/>
                  </a:cubicBezTo>
                  <a:cubicBezTo>
                    <a:pt x="160" y="52"/>
                    <a:pt x="97" y="46"/>
                    <a:pt x="43" y="23"/>
                  </a:cubicBezTo>
                  <a:cubicBezTo>
                    <a:pt x="27" y="16"/>
                    <a:pt x="12" y="8"/>
                    <a:pt x="0" y="0"/>
                  </a:cubicBezTo>
                  <a:cubicBezTo>
                    <a:pt x="0" y="0"/>
                    <a:pt x="0" y="0"/>
                    <a:pt x="0" y="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grpSp>
      <p:grpSp>
        <p:nvGrpSpPr>
          <p:cNvPr id="39" name="Group 104"/>
          <p:cNvGrpSpPr/>
          <p:nvPr/>
        </p:nvGrpSpPr>
        <p:grpSpPr>
          <a:xfrm>
            <a:off x="5557206" y="123262"/>
            <a:ext cx="769168" cy="769168"/>
            <a:chOff x="3019557" y="3815868"/>
            <a:chExt cx="769168" cy="769168"/>
          </a:xfrm>
        </p:grpSpPr>
        <p:sp>
          <p:nvSpPr>
            <p:cNvPr id="40"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41" name="Group 35"/>
            <p:cNvGrpSpPr/>
            <p:nvPr/>
          </p:nvGrpSpPr>
          <p:grpSpPr>
            <a:xfrm>
              <a:off x="3210352" y="3979569"/>
              <a:ext cx="387578" cy="441766"/>
              <a:chOff x="4021138" y="1814513"/>
              <a:chExt cx="669925" cy="763588"/>
            </a:xfrm>
            <a:solidFill>
              <a:srgbClr val="C35954"/>
            </a:solidFill>
          </p:grpSpPr>
          <p:sp>
            <p:nvSpPr>
              <p:cNvPr id="42"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52" name="Rectangle 3"/>
          <p:cNvSpPr txBox="1">
            <a:spLocks noChangeArrowheads="1"/>
          </p:cNvSpPr>
          <p:nvPr/>
        </p:nvSpPr>
        <p:spPr bwMode="auto">
          <a:xfrm>
            <a:off x="6517169" y="298669"/>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a:effectLst/>
              </a:rPr>
              <a:t>感知机（</a:t>
            </a:r>
            <a:r>
              <a:rPr lang="en-US" altLang="zh-CN" sz="1800" b="0" dirty="0">
                <a:effectLst/>
              </a:rPr>
              <a:t>1957</a:t>
            </a:r>
            <a:r>
              <a:rPr lang="zh-CN" altLang="en-US" sz="1800" b="0" dirty="0" smtClean="0">
                <a:effectLst/>
              </a:rPr>
              <a:t>）</a:t>
            </a:r>
            <a:endParaRPr lang="en-US" altLang="zh-CN" sz="1800" b="0" dirty="0">
              <a:effectLst/>
            </a:endParaRPr>
          </a:p>
        </p:txBody>
      </p:sp>
      <p:grpSp>
        <p:nvGrpSpPr>
          <p:cNvPr id="53" name="Group 104"/>
          <p:cNvGrpSpPr/>
          <p:nvPr/>
        </p:nvGrpSpPr>
        <p:grpSpPr>
          <a:xfrm>
            <a:off x="5557206" y="1241244"/>
            <a:ext cx="769168" cy="769168"/>
            <a:chOff x="3019557" y="3815868"/>
            <a:chExt cx="769168" cy="769168"/>
          </a:xfrm>
        </p:grpSpPr>
        <p:sp>
          <p:nvSpPr>
            <p:cNvPr id="54"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55" name="Group 35"/>
            <p:cNvGrpSpPr/>
            <p:nvPr/>
          </p:nvGrpSpPr>
          <p:grpSpPr>
            <a:xfrm>
              <a:off x="3210352" y="3979569"/>
              <a:ext cx="387578" cy="441766"/>
              <a:chOff x="4021138" y="1814513"/>
              <a:chExt cx="669925" cy="763588"/>
            </a:xfrm>
            <a:solidFill>
              <a:srgbClr val="C35954"/>
            </a:solidFill>
          </p:grpSpPr>
          <p:sp>
            <p:nvSpPr>
              <p:cNvPr id="56"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66" name="Rectangle 3"/>
          <p:cNvSpPr txBox="1">
            <a:spLocks noChangeArrowheads="1"/>
          </p:cNvSpPr>
          <p:nvPr/>
        </p:nvSpPr>
        <p:spPr bwMode="auto">
          <a:xfrm>
            <a:off x="6517168" y="1475198"/>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smtClean="0">
                <a:effectLst/>
              </a:rPr>
              <a:t>通用问题求解系统（</a:t>
            </a:r>
            <a:r>
              <a:rPr lang="en-US" altLang="zh-CN" sz="1800" b="0" dirty="0">
                <a:effectLst/>
              </a:rPr>
              <a:t>1957</a:t>
            </a:r>
            <a:r>
              <a:rPr lang="zh-CN" altLang="en-US" sz="1800" b="0" dirty="0" smtClean="0">
                <a:effectLst/>
              </a:rPr>
              <a:t>）</a:t>
            </a:r>
            <a:endParaRPr lang="en-US" altLang="zh-CN" sz="1800" b="0" dirty="0">
              <a:effectLst/>
            </a:endParaRPr>
          </a:p>
        </p:txBody>
      </p:sp>
      <p:sp>
        <p:nvSpPr>
          <p:cNvPr id="67" name="Rectangle 3"/>
          <p:cNvSpPr txBox="1">
            <a:spLocks noChangeArrowheads="1"/>
          </p:cNvSpPr>
          <p:nvPr/>
        </p:nvSpPr>
        <p:spPr bwMode="auto">
          <a:xfrm>
            <a:off x="6517168" y="2618847"/>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smtClean="0">
                <a:effectLst/>
              </a:rPr>
              <a:t>第一个专家系统（</a:t>
            </a:r>
            <a:r>
              <a:rPr lang="en-US" altLang="zh-CN" sz="1800" b="0" dirty="0" smtClean="0">
                <a:effectLst/>
              </a:rPr>
              <a:t>1965</a:t>
            </a:r>
            <a:r>
              <a:rPr lang="zh-CN" altLang="en-US" sz="1800" b="0" dirty="0" smtClean="0">
                <a:effectLst/>
              </a:rPr>
              <a:t>）</a:t>
            </a:r>
            <a:endParaRPr lang="en-US" altLang="zh-CN" sz="1800" b="0" dirty="0">
              <a:effectLst/>
            </a:endParaRPr>
          </a:p>
        </p:txBody>
      </p:sp>
      <p:grpSp>
        <p:nvGrpSpPr>
          <p:cNvPr id="68" name="Group 104"/>
          <p:cNvGrpSpPr/>
          <p:nvPr/>
        </p:nvGrpSpPr>
        <p:grpSpPr>
          <a:xfrm>
            <a:off x="5559070" y="2443213"/>
            <a:ext cx="769168" cy="769168"/>
            <a:chOff x="3019557" y="3815868"/>
            <a:chExt cx="769168" cy="769168"/>
          </a:xfrm>
        </p:grpSpPr>
        <p:sp>
          <p:nvSpPr>
            <p:cNvPr id="69"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70" name="Group 35"/>
            <p:cNvGrpSpPr/>
            <p:nvPr/>
          </p:nvGrpSpPr>
          <p:grpSpPr>
            <a:xfrm>
              <a:off x="3210352" y="3979569"/>
              <a:ext cx="387578" cy="441766"/>
              <a:chOff x="4021138" y="1814513"/>
              <a:chExt cx="669925" cy="763588"/>
            </a:xfrm>
            <a:solidFill>
              <a:srgbClr val="C35954"/>
            </a:solidFill>
          </p:grpSpPr>
          <p:sp>
            <p:nvSpPr>
              <p:cNvPr id="71"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2" name="矩形 1"/>
          <p:cNvSpPr/>
          <p:nvPr/>
        </p:nvSpPr>
        <p:spPr>
          <a:xfrm>
            <a:off x="6517168" y="3808822"/>
            <a:ext cx="5636522" cy="369332"/>
          </a:xfrm>
          <a:prstGeom prst="rect">
            <a:avLst/>
          </a:prstGeom>
        </p:spPr>
        <p:txBody>
          <a:bodyPr wrap="square">
            <a:spAutoFit/>
          </a:bodyPr>
          <a:lstStyle/>
          <a:p>
            <a:r>
              <a:rPr lang="zh-CN" altLang="en-US" dirty="0" smtClean="0">
                <a:solidFill>
                  <a:schemeClr val="bg1"/>
                </a:solidFill>
                <a:latin typeface="Microsoft YaHei" panose="020B0503020204020204" pitchFamily="34" charset="-122"/>
                <a:ea typeface="Microsoft YaHei" panose="020B0503020204020204" pitchFamily="34" charset="-122"/>
              </a:rPr>
              <a:t>深蓝国际象棋（</a:t>
            </a:r>
            <a:r>
              <a:rPr lang="en-US" altLang="zh-CN" dirty="0" smtClean="0">
                <a:solidFill>
                  <a:schemeClr val="bg1"/>
                </a:solidFill>
                <a:latin typeface="Microsoft YaHei" panose="020B0503020204020204" pitchFamily="34" charset="-122"/>
                <a:ea typeface="Microsoft YaHei" panose="020B0503020204020204" pitchFamily="34" charset="-122"/>
              </a:rPr>
              <a:t>1966</a:t>
            </a:r>
            <a:r>
              <a:rPr lang="zh-CN" altLang="en-US" dirty="0" smtClean="0">
                <a:solidFill>
                  <a:schemeClr val="bg1"/>
                </a:solidFill>
                <a:latin typeface="Microsoft YaHei" panose="020B0503020204020204" pitchFamily="34" charset="-122"/>
                <a:ea typeface="Microsoft YaHei" panose="020B0503020204020204" pitchFamily="34" charset="-122"/>
              </a:rPr>
              <a:t>）</a:t>
            </a:r>
            <a:endParaRPr lang="zh-CN" altLang="en-US" dirty="0">
              <a:solidFill>
                <a:schemeClr val="bg1"/>
              </a:solidFill>
            </a:endParaRPr>
          </a:p>
        </p:txBody>
      </p:sp>
      <p:grpSp>
        <p:nvGrpSpPr>
          <p:cNvPr id="81" name="Group 104"/>
          <p:cNvGrpSpPr/>
          <p:nvPr/>
        </p:nvGrpSpPr>
        <p:grpSpPr>
          <a:xfrm>
            <a:off x="5557206" y="3645182"/>
            <a:ext cx="769168" cy="769168"/>
            <a:chOff x="3019557" y="3815868"/>
            <a:chExt cx="769168" cy="769168"/>
          </a:xfrm>
        </p:grpSpPr>
        <p:sp>
          <p:nvSpPr>
            <p:cNvPr id="82"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83" name="Group 35"/>
            <p:cNvGrpSpPr/>
            <p:nvPr/>
          </p:nvGrpSpPr>
          <p:grpSpPr>
            <a:xfrm>
              <a:off x="3210352" y="3979569"/>
              <a:ext cx="387578" cy="441766"/>
              <a:chOff x="4021138" y="1814513"/>
              <a:chExt cx="669925" cy="763588"/>
            </a:xfrm>
            <a:solidFill>
              <a:srgbClr val="C35954"/>
            </a:solidFill>
          </p:grpSpPr>
          <p:sp>
            <p:nvSpPr>
              <p:cNvPr id="84"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5"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6"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7"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8"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9"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0"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1"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2"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3"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pic>
        <p:nvPicPr>
          <p:cNvPr id="3" name="图片 2"/>
          <p:cNvPicPr>
            <a:picLocks noChangeAspect="1"/>
          </p:cNvPicPr>
          <p:nvPr/>
        </p:nvPicPr>
        <p:blipFill rotWithShape="1">
          <a:blip r:embed="rId4"/>
          <a:srcRect l="71746" t="8709" b="40224"/>
          <a:stretch/>
        </p:blipFill>
        <p:spPr>
          <a:xfrm>
            <a:off x="9665197" y="414750"/>
            <a:ext cx="2260600" cy="3015746"/>
          </a:xfrm>
          <a:prstGeom prst="rect">
            <a:avLst/>
          </a:prstGeom>
        </p:spPr>
      </p:pic>
      <p:pic>
        <p:nvPicPr>
          <p:cNvPr id="4" name="图片 3"/>
          <p:cNvPicPr>
            <a:picLocks noChangeAspect="1"/>
          </p:cNvPicPr>
          <p:nvPr/>
        </p:nvPicPr>
        <p:blipFill>
          <a:blip r:embed="rId5"/>
          <a:stretch>
            <a:fillRect/>
          </a:stretch>
        </p:blipFill>
        <p:spPr>
          <a:xfrm>
            <a:off x="9665197" y="4153601"/>
            <a:ext cx="2260600" cy="2615570"/>
          </a:xfrm>
          <a:prstGeom prst="rect">
            <a:avLst/>
          </a:prstGeom>
        </p:spPr>
      </p:pic>
      <p:pic>
        <p:nvPicPr>
          <p:cNvPr id="5" name="图片 4"/>
          <p:cNvPicPr>
            <a:picLocks noChangeAspect="1"/>
          </p:cNvPicPr>
          <p:nvPr/>
        </p:nvPicPr>
        <p:blipFill>
          <a:blip r:embed="rId6"/>
          <a:stretch>
            <a:fillRect/>
          </a:stretch>
        </p:blipFill>
        <p:spPr>
          <a:xfrm>
            <a:off x="5557206" y="4606629"/>
            <a:ext cx="3626213" cy="2162542"/>
          </a:xfrm>
          <a:prstGeom prst="rect">
            <a:avLst/>
          </a:prstGeom>
        </p:spPr>
      </p:pic>
    </p:spTree>
    <p:extLst>
      <p:ext uri="{BB962C8B-B14F-4D97-AF65-F5344CB8AC3E}">
        <p14:creationId xmlns:p14="http://schemas.microsoft.com/office/powerpoint/2010/main" val="4112661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53068" y="1368689"/>
            <a:ext cx="3259948" cy="3193957"/>
          </a:xfrm>
          <a:prstGeom prst="rect">
            <a:avLst/>
          </a:prstGeom>
        </p:spPr>
      </p:pic>
      <p:sp>
        <p:nvSpPr>
          <p:cNvPr id="16" name="Rectangle 3"/>
          <p:cNvSpPr txBox="1">
            <a:spLocks noChangeArrowheads="1"/>
          </p:cNvSpPr>
          <p:nvPr/>
        </p:nvSpPr>
        <p:spPr bwMode="auto">
          <a:xfrm>
            <a:off x="1744720" y="2344398"/>
            <a:ext cx="2276643" cy="126406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2800" dirty="0" smtClean="0">
                <a:effectLst/>
                <a:latin typeface="Calibri" panose="020F0502020204030204" pitchFamily="34" charset="0"/>
              </a:rPr>
              <a:t>人工智能第一次低谷</a:t>
            </a:r>
            <a:endParaRPr lang="en-US" altLang="zh-CN" sz="2800" dirty="0" smtClean="0">
              <a:effectLst/>
              <a:latin typeface="Calibri" panose="020F0502020204030204" pitchFamily="34" charset="0"/>
            </a:endParaRPr>
          </a:p>
          <a:p>
            <a:pPr algn="dist" latinLnBrk="0"/>
            <a:r>
              <a:rPr lang="en-US" altLang="zh-CN" sz="2000" dirty="0" smtClean="0">
                <a:effectLst/>
              </a:rPr>
              <a:t>1971 </a:t>
            </a:r>
            <a:r>
              <a:rPr lang="en-US" altLang="zh-CN" sz="2000" dirty="0">
                <a:effectLst/>
              </a:rPr>
              <a:t>–</a:t>
            </a:r>
            <a:r>
              <a:rPr lang="en-US" altLang="zh-CN" sz="2000" dirty="0" smtClean="0">
                <a:effectLst/>
              </a:rPr>
              <a:t>1980</a:t>
            </a:r>
            <a:endParaRPr lang="en-US" altLang="ko-KR" sz="2000" dirty="0">
              <a:effectLst/>
              <a:latin typeface="Calibri" panose="020F0502020204030204" pitchFamily="34" charset="0"/>
            </a:endParaRPr>
          </a:p>
        </p:txBody>
      </p:sp>
      <p:grpSp>
        <p:nvGrpSpPr>
          <p:cNvPr id="39" name="Group 104"/>
          <p:cNvGrpSpPr/>
          <p:nvPr/>
        </p:nvGrpSpPr>
        <p:grpSpPr>
          <a:xfrm>
            <a:off x="5608616" y="190013"/>
            <a:ext cx="769168" cy="769168"/>
            <a:chOff x="3019557" y="3815868"/>
            <a:chExt cx="769168" cy="769168"/>
          </a:xfrm>
        </p:grpSpPr>
        <p:sp>
          <p:nvSpPr>
            <p:cNvPr id="40"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41" name="Group 35"/>
            <p:cNvGrpSpPr/>
            <p:nvPr/>
          </p:nvGrpSpPr>
          <p:grpSpPr>
            <a:xfrm>
              <a:off x="3210352" y="3979569"/>
              <a:ext cx="387578" cy="441766"/>
              <a:chOff x="4021138" y="1814513"/>
              <a:chExt cx="669925" cy="763588"/>
            </a:xfrm>
            <a:solidFill>
              <a:srgbClr val="C35954"/>
            </a:solidFill>
          </p:grpSpPr>
          <p:sp>
            <p:nvSpPr>
              <p:cNvPr id="42"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52" name="Rectangle 3"/>
          <p:cNvSpPr txBox="1">
            <a:spLocks noChangeArrowheads="1"/>
          </p:cNvSpPr>
          <p:nvPr/>
        </p:nvSpPr>
        <p:spPr bwMode="auto">
          <a:xfrm>
            <a:off x="6492587" y="365420"/>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smtClean="0">
                <a:effectLst/>
              </a:rPr>
              <a:t>基础性</a:t>
            </a:r>
            <a:r>
              <a:rPr lang="zh-CN" altLang="en-US" sz="1800" b="0" dirty="0" smtClean="0">
                <a:effectLst/>
              </a:rPr>
              <a:t>障碍</a:t>
            </a:r>
            <a:endParaRPr lang="en-US" altLang="zh-CN" sz="1800" b="0" dirty="0">
              <a:effectLst/>
            </a:endParaRPr>
          </a:p>
        </p:txBody>
      </p:sp>
      <p:grpSp>
        <p:nvGrpSpPr>
          <p:cNvPr id="53" name="Group 104"/>
          <p:cNvGrpSpPr/>
          <p:nvPr/>
        </p:nvGrpSpPr>
        <p:grpSpPr>
          <a:xfrm>
            <a:off x="5598513" y="2391092"/>
            <a:ext cx="769168" cy="769168"/>
            <a:chOff x="3019557" y="3815868"/>
            <a:chExt cx="769168" cy="769168"/>
          </a:xfrm>
        </p:grpSpPr>
        <p:sp>
          <p:nvSpPr>
            <p:cNvPr id="54"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55" name="Group 35"/>
            <p:cNvGrpSpPr/>
            <p:nvPr/>
          </p:nvGrpSpPr>
          <p:grpSpPr>
            <a:xfrm>
              <a:off x="3210352" y="3979569"/>
              <a:ext cx="387578" cy="441766"/>
              <a:chOff x="4021138" y="1814513"/>
              <a:chExt cx="669925" cy="763588"/>
            </a:xfrm>
            <a:solidFill>
              <a:srgbClr val="C35954"/>
            </a:solidFill>
          </p:grpSpPr>
          <p:sp>
            <p:nvSpPr>
              <p:cNvPr id="56"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66" name="Rectangle 3"/>
          <p:cNvSpPr txBox="1">
            <a:spLocks noChangeArrowheads="1"/>
          </p:cNvSpPr>
          <p:nvPr/>
        </p:nvSpPr>
        <p:spPr bwMode="auto">
          <a:xfrm>
            <a:off x="6507028" y="1580480"/>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smtClean="0">
                <a:effectLst/>
              </a:rPr>
              <a:t>计算机运算</a:t>
            </a:r>
            <a:r>
              <a:rPr lang="zh-CN" altLang="en-US" sz="1800" b="0" dirty="0" smtClean="0">
                <a:effectLst/>
              </a:rPr>
              <a:t>能力</a:t>
            </a:r>
            <a:endParaRPr lang="en-US" altLang="zh-CN" sz="1800" b="0" dirty="0">
              <a:effectLst/>
            </a:endParaRPr>
          </a:p>
        </p:txBody>
      </p:sp>
      <p:grpSp>
        <p:nvGrpSpPr>
          <p:cNvPr id="68" name="Group 104"/>
          <p:cNvGrpSpPr/>
          <p:nvPr/>
        </p:nvGrpSpPr>
        <p:grpSpPr>
          <a:xfrm>
            <a:off x="5602697" y="3514076"/>
            <a:ext cx="769168" cy="769168"/>
            <a:chOff x="3019557" y="3815868"/>
            <a:chExt cx="769168" cy="769168"/>
          </a:xfrm>
        </p:grpSpPr>
        <p:sp>
          <p:nvSpPr>
            <p:cNvPr id="69"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70" name="Group 35"/>
            <p:cNvGrpSpPr/>
            <p:nvPr/>
          </p:nvGrpSpPr>
          <p:grpSpPr>
            <a:xfrm>
              <a:off x="3210352" y="3979569"/>
              <a:ext cx="387578" cy="441766"/>
              <a:chOff x="4021138" y="1814513"/>
              <a:chExt cx="669925" cy="763588"/>
            </a:xfrm>
            <a:solidFill>
              <a:srgbClr val="C35954"/>
            </a:solidFill>
          </p:grpSpPr>
          <p:sp>
            <p:nvSpPr>
              <p:cNvPr id="71"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81" name="Rectangle 3"/>
          <p:cNvSpPr txBox="1">
            <a:spLocks noChangeArrowheads="1"/>
          </p:cNvSpPr>
          <p:nvPr/>
        </p:nvSpPr>
        <p:spPr bwMode="auto">
          <a:xfrm>
            <a:off x="6507028" y="3748305"/>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a:effectLst/>
              </a:rPr>
              <a:t>常识与</a:t>
            </a:r>
            <a:r>
              <a:rPr lang="zh-CN" altLang="en-US" sz="1800" b="0" dirty="0" smtClean="0">
                <a:effectLst/>
              </a:rPr>
              <a:t>推理</a:t>
            </a:r>
            <a:endParaRPr lang="en-US" altLang="zh-CN" sz="1800" b="0" dirty="0" smtClean="0">
              <a:effectLst/>
            </a:endParaRPr>
          </a:p>
        </p:txBody>
      </p:sp>
      <p:sp>
        <p:nvSpPr>
          <p:cNvPr id="95" name="Rectangle 3"/>
          <p:cNvSpPr txBox="1">
            <a:spLocks noChangeArrowheads="1"/>
          </p:cNvSpPr>
          <p:nvPr/>
        </p:nvSpPr>
        <p:spPr bwMode="auto">
          <a:xfrm>
            <a:off x="2176727" y="5362668"/>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a:effectLst/>
              </a:rPr>
              <a:t>莫拉维克</a:t>
            </a:r>
            <a:r>
              <a:rPr lang="zh-CN" altLang="en-US" sz="1800" b="0" dirty="0" smtClean="0">
                <a:effectLst/>
              </a:rPr>
              <a:t>悖论</a:t>
            </a:r>
            <a:endParaRPr lang="en-US" altLang="zh-CN" sz="1800" b="0" dirty="0" smtClean="0">
              <a:effectLst/>
            </a:endParaRPr>
          </a:p>
        </p:txBody>
      </p:sp>
      <p:pic>
        <p:nvPicPr>
          <p:cNvPr id="2" name="图片 1"/>
          <p:cNvPicPr>
            <a:picLocks noChangeAspect="1"/>
          </p:cNvPicPr>
          <p:nvPr/>
        </p:nvPicPr>
        <p:blipFill>
          <a:blip r:embed="rId4"/>
          <a:stretch>
            <a:fillRect/>
          </a:stretch>
        </p:blipFill>
        <p:spPr>
          <a:xfrm>
            <a:off x="5129148" y="4664413"/>
            <a:ext cx="1687692" cy="1913878"/>
          </a:xfrm>
          <a:prstGeom prst="rect">
            <a:avLst/>
          </a:prstGeom>
        </p:spPr>
      </p:pic>
      <p:grpSp>
        <p:nvGrpSpPr>
          <p:cNvPr id="96" name="Group 104"/>
          <p:cNvGrpSpPr/>
          <p:nvPr/>
        </p:nvGrpSpPr>
        <p:grpSpPr>
          <a:xfrm>
            <a:off x="5598513" y="1312997"/>
            <a:ext cx="769168" cy="769168"/>
            <a:chOff x="3019557" y="3815868"/>
            <a:chExt cx="769168" cy="769168"/>
          </a:xfrm>
        </p:grpSpPr>
        <p:sp>
          <p:nvSpPr>
            <p:cNvPr id="97"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98" name="Group 35"/>
            <p:cNvGrpSpPr/>
            <p:nvPr/>
          </p:nvGrpSpPr>
          <p:grpSpPr>
            <a:xfrm>
              <a:off x="3210352" y="3979569"/>
              <a:ext cx="387578" cy="441766"/>
              <a:chOff x="4021138" y="1814513"/>
              <a:chExt cx="669925" cy="763588"/>
            </a:xfrm>
            <a:solidFill>
              <a:srgbClr val="C35954"/>
            </a:solidFill>
          </p:grpSpPr>
          <p:sp>
            <p:nvSpPr>
              <p:cNvPr id="99"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0"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1"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2"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3"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4"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5"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6"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7"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08"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122" name="Rectangle 3"/>
          <p:cNvSpPr txBox="1">
            <a:spLocks noChangeArrowheads="1"/>
          </p:cNvSpPr>
          <p:nvPr/>
        </p:nvSpPr>
        <p:spPr bwMode="auto">
          <a:xfrm>
            <a:off x="6468062" y="2574539"/>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a:effectLst/>
              </a:rPr>
              <a:t>计算复杂性和指数</a:t>
            </a:r>
            <a:r>
              <a:rPr lang="zh-CN" altLang="en-US" sz="1800" b="0" dirty="0" smtClean="0">
                <a:effectLst/>
              </a:rPr>
              <a:t>爆炸</a:t>
            </a:r>
            <a:endParaRPr lang="en-US" altLang="zh-CN" sz="1800" b="0" dirty="0" smtClean="0">
              <a:effectLst/>
            </a:endParaRPr>
          </a:p>
        </p:txBody>
      </p:sp>
      <p:pic>
        <p:nvPicPr>
          <p:cNvPr id="3" name="图片 2"/>
          <p:cNvPicPr>
            <a:picLocks noChangeAspect="1"/>
          </p:cNvPicPr>
          <p:nvPr/>
        </p:nvPicPr>
        <p:blipFill>
          <a:blip r:embed="rId5"/>
          <a:stretch>
            <a:fillRect/>
          </a:stretch>
        </p:blipFill>
        <p:spPr>
          <a:xfrm>
            <a:off x="9878011" y="338601"/>
            <a:ext cx="1809750" cy="2093926"/>
          </a:xfrm>
          <a:prstGeom prst="rect">
            <a:avLst/>
          </a:prstGeom>
        </p:spPr>
      </p:pic>
      <p:pic>
        <p:nvPicPr>
          <p:cNvPr id="4" name="图片 3"/>
          <p:cNvPicPr>
            <a:picLocks noChangeAspect="1"/>
          </p:cNvPicPr>
          <p:nvPr/>
        </p:nvPicPr>
        <p:blipFill>
          <a:blip r:embed="rId6"/>
          <a:stretch>
            <a:fillRect/>
          </a:stretch>
        </p:blipFill>
        <p:spPr>
          <a:xfrm>
            <a:off x="9896203" y="2931650"/>
            <a:ext cx="1791558" cy="1110470"/>
          </a:xfrm>
          <a:prstGeom prst="rect">
            <a:avLst/>
          </a:prstGeom>
        </p:spPr>
      </p:pic>
      <p:pic>
        <p:nvPicPr>
          <p:cNvPr id="5" name="图片 4"/>
          <p:cNvPicPr>
            <a:picLocks noChangeAspect="1"/>
          </p:cNvPicPr>
          <p:nvPr/>
        </p:nvPicPr>
        <p:blipFill>
          <a:blip r:embed="rId7"/>
          <a:stretch>
            <a:fillRect/>
          </a:stretch>
        </p:blipFill>
        <p:spPr>
          <a:xfrm>
            <a:off x="7976012" y="4336519"/>
            <a:ext cx="3711749" cy="2256983"/>
          </a:xfrm>
          <a:prstGeom prst="rect">
            <a:avLst/>
          </a:prstGeom>
        </p:spPr>
      </p:pic>
    </p:spTree>
    <p:extLst>
      <p:ext uri="{BB962C8B-B14F-4D97-AF65-F5344CB8AC3E}">
        <p14:creationId xmlns:p14="http://schemas.microsoft.com/office/powerpoint/2010/main" val="2457064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7696" y="812308"/>
            <a:ext cx="4648200" cy="4554106"/>
          </a:xfrm>
          <a:prstGeom prst="rect">
            <a:avLst/>
          </a:prstGeom>
        </p:spPr>
      </p:pic>
      <p:sp>
        <p:nvSpPr>
          <p:cNvPr id="16" name="Rectangle 3"/>
          <p:cNvSpPr txBox="1">
            <a:spLocks noChangeArrowheads="1"/>
          </p:cNvSpPr>
          <p:nvPr/>
        </p:nvSpPr>
        <p:spPr bwMode="auto">
          <a:xfrm>
            <a:off x="1701001" y="2742200"/>
            <a:ext cx="2616200" cy="126406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2800" dirty="0" smtClean="0">
                <a:effectLst/>
                <a:latin typeface="Calibri" panose="020F0502020204030204" pitchFamily="34" charset="0"/>
              </a:rPr>
              <a:t>人工智能第二次发展热潮</a:t>
            </a:r>
            <a:endParaRPr lang="en-US" altLang="zh-CN" sz="2800" dirty="0" smtClean="0">
              <a:effectLst/>
              <a:latin typeface="Calibri" panose="020F0502020204030204" pitchFamily="34" charset="0"/>
            </a:endParaRPr>
          </a:p>
          <a:p>
            <a:pPr algn="dist" latinLnBrk="0"/>
            <a:r>
              <a:rPr lang="en-US" altLang="zh-CN" sz="2000" dirty="0" smtClean="0">
                <a:effectLst/>
              </a:rPr>
              <a:t>1981 </a:t>
            </a:r>
            <a:r>
              <a:rPr lang="en-US" altLang="zh-CN" sz="2000" dirty="0">
                <a:effectLst/>
              </a:rPr>
              <a:t>–</a:t>
            </a:r>
            <a:r>
              <a:rPr lang="en-US" altLang="zh-CN" sz="2000" dirty="0" smtClean="0">
                <a:effectLst/>
              </a:rPr>
              <a:t>1987</a:t>
            </a:r>
            <a:endParaRPr lang="en-US" altLang="ko-KR" sz="2000" dirty="0">
              <a:effectLst/>
              <a:latin typeface="Calibri" panose="020F0502020204030204" pitchFamily="34" charset="0"/>
            </a:endParaRPr>
          </a:p>
        </p:txBody>
      </p:sp>
      <p:grpSp>
        <p:nvGrpSpPr>
          <p:cNvPr id="23" name="Group 22"/>
          <p:cNvGrpSpPr/>
          <p:nvPr/>
        </p:nvGrpSpPr>
        <p:grpSpPr>
          <a:xfrm>
            <a:off x="2868190" y="2212142"/>
            <a:ext cx="347211" cy="349172"/>
            <a:chOff x="3140075" y="831850"/>
            <a:chExt cx="842963" cy="847725"/>
          </a:xfrm>
          <a:solidFill>
            <a:schemeClr val="bg1"/>
          </a:solidFill>
        </p:grpSpPr>
        <p:sp>
          <p:nvSpPr>
            <p:cNvPr id="24" name="Freeform 5"/>
            <p:cNvSpPr>
              <a:spLocks/>
            </p:cNvSpPr>
            <p:nvPr/>
          </p:nvSpPr>
          <p:spPr bwMode="auto">
            <a:xfrm>
              <a:off x="3362325" y="831850"/>
              <a:ext cx="519113" cy="263525"/>
            </a:xfrm>
            <a:custGeom>
              <a:avLst/>
              <a:gdLst>
                <a:gd name="T0" fmla="*/ 38 w 346"/>
                <a:gd name="T1" fmla="*/ 26 h 175"/>
                <a:gd name="T2" fmla="*/ 105 w 346"/>
                <a:gd name="T3" fmla="*/ 144 h 175"/>
                <a:gd name="T4" fmla="*/ 311 w 346"/>
                <a:gd name="T5" fmla="*/ 140 h 175"/>
                <a:gd name="T6" fmla="*/ 263 w 346"/>
                <a:gd name="T7" fmla="*/ 32 h 175"/>
                <a:gd name="T8" fmla="*/ 241 w 346"/>
                <a:gd name="T9" fmla="*/ 22 h 175"/>
                <a:gd name="T10" fmla="*/ 218 w 346"/>
                <a:gd name="T11" fmla="*/ 13 h 175"/>
                <a:gd name="T12" fmla="*/ 196 w 346"/>
                <a:gd name="T13" fmla="*/ 7 h 175"/>
                <a:gd name="T14" fmla="*/ 174 w 346"/>
                <a:gd name="T15" fmla="*/ 3 h 175"/>
                <a:gd name="T16" fmla="*/ 152 w 346"/>
                <a:gd name="T17" fmla="*/ 1 h 175"/>
                <a:gd name="T18" fmla="*/ 128 w 346"/>
                <a:gd name="T19" fmla="*/ 0 h 175"/>
                <a:gd name="T20" fmla="*/ 114 w 346"/>
                <a:gd name="T21" fmla="*/ 1 h 175"/>
                <a:gd name="T22" fmla="*/ 38 w 346"/>
                <a:gd name="T23" fmla="*/ 26 h 175"/>
                <a:gd name="T24" fmla="*/ 126 w 346"/>
                <a:gd name="T25" fmla="*/ 26 h 175"/>
                <a:gd name="T26" fmla="*/ 209 w 346"/>
                <a:gd name="T27" fmla="*/ 25 h 175"/>
                <a:gd name="T28" fmla="*/ 237 w 346"/>
                <a:gd name="T29" fmla="*/ 73 h 175"/>
                <a:gd name="T30" fmla="*/ 153 w 346"/>
                <a:gd name="T31" fmla="*/ 74 h 175"/>
                <a:gd name="T32" fmla="*/ 126 w 346"/>
                <a:gd name="T33" fmla="*/ 26 h 175"/>
                <a:gd name="T34" fmla="*/ 38 w 346"/>
                <a:gd name="T35" fmla="*/ 2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75">
                  <a:moveTo>
                    <a:pt x="38" y="26"/>
                  </a:moveTo>
                  <a:cubicBezTo>
                    <a:pt x="0" y="60"/>
                    <a:pt x="30" y="112"/>
                    <a:pt x="105" y="144"/>
                  </a:cubicBezTo>
                  <a:cubicBezTo>
                    <a:pt x="181" y="175"/>
                    <a:pt x="273" y="174"/>
                    <a:pt x="311" y="140"/>
                  </a:cubicBezTo>
                  <a:cubicBezTo>
                    <a:pt x="346" y="110"/>
                    <a:pt x="324" y="64"/>
                    <a:pt x="263" y="32"/>
                  </a:cubicBezTo>
                  <a:cubicBezTo>
                    <a:pt x="256" y="29"/>
                    <a:pt x="247" y="25"/>
                    <a:pt x="241" y="22"/>
                  </a:cubicBezTo>
                  <a:cubicBezTo>
                    <a:pt x="226" y="16"/>
                    <a:pt x="226" y="16"/>
                    <a:pt x="218" y="13"/>
                  </a:cubicBezTo>
                  <a:cubicBezTo>
                    <a:pt x="204" y="9"/>
                    <a:pt x="203" y="9"/>
                    <a:pt x="196" y="7"/>
                  </a:cubicBezTo>
                  <a:cubicBezTo>
                    <a:pt x="182" y="4"/>
                    <a:pt x="181" y="4"/>
                    <a:pt x="174" y="3"/>
                  </a:cubicBezTo>
                  <a:cubicBezTo>
                    <a:pt x="160" y="1"/>
                    <a:pt x="160" y="1"/>
                    <a:pt x="152" y="1"/>
                  </a:cubicBezTo>
                  <a:cubicBezTo>
                    <a:pt x="137" y="0"/>
                    <a:pt x="137" y="0"/>
                    <a:pt x="128" y="0"/>
                  </a:cubicBezTo>
                  <a:cubicBezTo>
                    <a:pt x="124" y="0"/>
                    <a:pt x="119" y="1"/>
                    <a:pt x="114" y="1"/>
                  </a:cubicBezTo>
                  <a:cubicBezTo>
                    <a:pt x="82" y="3"/>
                    <a:pt x="55" y="11"/>
                    <a:pt x="38" y="26"/>
                  </a:cubicBezTo>
                  <a:cubicBezTo>
                    <a:pt x="65" y="21"/>
                    <a:pt x="95" y="21"/>
                    <a:pt x="126" y="26"/>
                  </a:cubicBezTo>
                  <a:cubicBezTo>
                    <a:pt x="141" y="13"/>
                    <a:pt x="179" y="12"/>
                    <a:pt x="209" y="25"/>
                  </a:cubicBezTo>
                  <a:cubicBezTo>
                    <a:pt x="240" y="38"/>
                    <a:pt x="253" y="59"/>
                    <a:pt x="237" y="73"/>
                  </a:cubicBezTo>
                  <a:cubicBezTo>
                    <a:pt x="222" y="86"/>
                    <a:pt x="184" y="87"/>
                    <a:pt x="153" y="74"/>
                  </a:cubicBezTo>
                  <a:cubicBezTo>
                    <a:pt x="123" y="61"/>
                    <a:pt x="110" y="40"/>
                    <a:pt x="126" y="26"/>
                  </a:cubicBezTo>
                  <a:cubicBezTo>
                    <a:pt x="95" y="21"/>
                    <a:pt x="65" y="21"/>
                    <a:pt x="38" y="26"/>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5" name="Freeform 6"/>
            <p:cNvSpPr>
              <a:spLocks/>
            </p:cNvSpPr>
            <p:nvPr/>
          </p:nvSpPr>
          <p:spPr bwMode="auto">
            <a:xfrm>
              <a:off x="3170238" y="873125"/>
              <a:ext cx="806450" cy="460375"/>
            </a:xfrm>
            <a:custGeom>
              <a:avLst/>
              <a:gdLst>
                <a:gd name="T0" fmla="*/ 530 w 538"/>
                <a:gd name="T1" fmla="*/ 173 h 307"/>
                <a:gd name="T2" fmla="*/ 529 w 538"/>
                <a:gd name="T3" fmla="*/ 172 h 307"/>
                <a:gd name="T4" fmla="*/ 504 w 538"/>
                <a:gd name="T5" fmla="*/ 113 h 307"/>
                <a:gd name="T6" fmla="*/ 474 w 538"/>
                <a:gd name="T7" fmla="*/ 72 h 307"/>
                <a:gd name="T8" fmla="*/ 470 w 538"/>
                <a:gd name="T9" fmla="*/ 67 h 307"/>
                <a:gd name="T10" fmla="*/ 471 w 538"/>
                <a:gd name="T11" fmla="*/ 160 h 307"/>
                <a:gd name="T12" fmla="*/ 208 w 538"/>
                <a:gd name="T13" fmla="*/ 164 h 307"/>
                <a:gd name="T14" fmla="*/ 121 w 538"/>
                <a:gd name="T15" fmla="*/ 14 h 307"/>
                <a:gd name="T16" fmla="*/ 141 w 538"/>
                <a:gd name="T17" fmla="*/ 0 h 307"/>
                <a:gd name="T18" fmla="*/ 124 w 538"/>
                <a:gd name="T19" fmla="*/ 9 h 307"/>
                <a:gd name="T20" fmla="*/ 87 w 538"/>
                <a:gd name="T21" fmla="*/ 35 h 307"/>
                <a:gd name="T22" fmla="*/ 76 w 538"/>
                <a:gd name="T23" fmla="*/ 43 h 307"/>
                <a:gd name="T24" fmla="*/ 48 w 538"/>
                <a:gd name="T25" fmla="*/ 72 h 307"/>
                <a:gd name="T26" fmla="*/ 168 w 538"/>
                <a:gd name="T27" fmla="*/ 255 h 307"/>
                <a:gd name="T28" fmla="*/ 506 w 538"/>
                <a:gd name="T29" fmla="*/ 249 h 307"/>
                <a:gd name="T30" fmla="*/ 530 w 538"/>
                <a:gd name="T31" fmla="*/ 17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8" h="307">
                  <a:moveTo>
                    <a:pt x="530" y="173"/>
                  </a:moveTo>
                  <a:cubicBezTo>
                    <a:pt x="529" y="172"/>
                    <a:pt x="529" y="172"/>
                    <a:pt x="529" y="172"/>
                  </a:cubicBezTo>
                  <a:cubicBezTo>
                    <a:pt x="523" y="154"/>
                    <a:pt x="517" y="136"/>
                    <a:pt x="504" y="113"/>
                  </a:cubicBezTo>
                  <a:cubicBezTo>
                    <a:pt x="491" y="93"/>
                    <a:pt x="489" y="90"/>
                    <a:pt x="474" y="72"/>
                  </a:cubicBezTo>
                  <a:cubicBezTo>
                    <a:pt x="470" y="67"/>
                    <a:pt x="470" y="67"/>
                    <a:pt x="470" y="67"/>
                  </a:cubicBezTo>
                  <a:cubicBezTo>
                    <a:pt x="498" y="99"/>
                    <a:pt x="500" y="134"/>
                    <a:pt x="471" y="160"/>
                  </a:cubicBezTo>
                  <a:cubicBezTo>
                    <a:pt x="422" y="202"/>
                    <a:pt x="304" y="204"/>
                    <a:pt x="208" y="164"/>
                  </a:cubicBezTo>
                  <a:cubicBezTo>
                    <a:pt x="111" y="124"/>
                    <a:pt x="72" y="57"/>
                    <a:pt x="121" y="14"/>
                  </a:cubicBezTo>
                  <a:cubicBezTo>
                    <a:pt x="127" y="9"/>
                    <a:pt x="134" y="4"/>
                    <a:pt x="141" y="0"/>
                  </a:cubicBezTo>
                  <a:cubicBezTo>
                    <a:pt x="135" y="3"/>
                    <a:pt x="129" y="6"/>
                    <a:pt x="124" y="9"/>
                  </a:cubicBezTo>
                  <a:cubicBezTo>
                    <a:pt x="104" y="21"/>
                    <a:pt x="100" y="24"/>
                    <a:pt x="87" y="35"/>
                  </a:cubicBezTo>
                  <a:cubicBezTo>
                    <a:pt x="83" y="37"/>
                    <a:pt x="80" y="40"/>
                    <a:pt x="76" y="43"/>
                  </a:cubicBezTo>
                  <a:cubicBezTo>
                    <a:pt x="67" y="51"/>
                    <a:pt x="56" y="63"/>
                    <a:pt x="48" y="72"/>
                  </a:cubicBezTo>
                  <a:cubicBezTo>
                    <a:pt x="0" y="127"/>
                    <a:pt x="51" y="206"/>
                    <a:pt x="168" y="255"/>
                  </a:cubicBezTo>
                  <a:cubicBezTo>
                    <a:pt x="292" y="307"/>
                    <a:pt x="443" y="304"/>
                    <a:pt x="506" y="249"/>
                  </a:cubicBezTo>
                  <a:cubicBezTo>
                    <a:pt x="531" y="228"/>
                    <a:pt x="538" y="201"/>
                    <a:pt x="530" y="173"/>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6" name="Freeform 7"/>
            <p:cNvSpPr>
              <a:spLocks/>
            </p:cNvSpPr>
            <p:nvPr/>
          </p:nvSpPr>
          <p:spPr bwMode="auto">
            <a:xfrm>
              <a:off x="3140075" y="1066800"/>
              <a:ext cx="842963" cy="487362"/>
            </a:xfrm>
            <a:custGeom>
              <a:avLst/>
              <a:gdLst>
                <a:gd name="T0" fmla="*/ 23 w 562"/>
                <a:gd name="T1" fmla="*/ 17 h 325"/>
                <a:gd name="T2" fmla="*/ 7 w 562"/>
                <a:gd name="T3" fmla="*/ 67 h 325"/>
                <a:gd name="T4" fmla="*/ 1 w 562"/>
                <a:gd name="T5" fmla="*/ 118 h 325"/>
                <a:gd name="T6" fmla="*/ 151 w 562"/>
                <a:gd name="T7" fmla="*/ 269 h 325"/>
                <a:gd name="T8" fmla="*/ 516 w 562"/>
                <a:gd name="T9" fmla="*/ 263 h 325"/>
                <a:gd name="T10" fmla="*/ 540 w 562"/>
                <a:gd name="T11" fmla="*/ 231 h 325"/>
                <a:gd name="T12" fmla="*/ 555 w 562"/>
                <a:gd name="T13" fmla="*/ 182 h 325"/>
                <a:gd name="T14" fmla="*/ 561 w 562"/>
                <a:gd name="T15" fmla="*/ 118 h 325"/>
                <a:gd name="T16" fmla="*/ 561 w 562"/>
                <a:gd name="T17" fmla="*/ 112 h 325"/>
                <a:gd name="T18" fmla="*/ 532 w 562"/>
                <a:gd name="T19" fmla="*/ 173 h 325"/>
                <a:gd name="T20" fmla="*/ 171 w 562"/>
                <a:gd name="T21" fmla="*/ 180 h 325"/>
                <a:gd name="T22" fmla="*/ 30 w 562"/>
                <a:gd name="T23" fmla="*/ 0 h 325"/>
                <a:gd name="T24" fmla="*/ 23 w 562"/>
                <a:gd name="T25" fmla="*/ 1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2" h="325">
                  <a:moveTo>
                    <a:pt x="23" y="17"/>
                  </a:moveTo>
                  <a:cubicBezTo>
                    <a:pt x="13" y="43"/>
                    <a:pt x="12" y="46"/>
                    <a:pt x="7" y="67"/>
                  </a:cubicBezTo>
                  <a:cubicBezTo>
                    <a:pt x="2" y="96"/>
                    <a:pt x="2" y="98"/>
                    <a:pt x="1" y="118"/>
                  </a:cubicBezTo>
                  <a:cubicBezTo>
                    <a:pt x="0" y="170"/>
                    <a:pt x="55" y="229"/>
                    <a:pt x="151" y="269"/>
                  </a:cubicBezTo>
                  <a:cubicBezTo>
                    <a:pt x="285" y="325"/>
                    <a:pt x="449" y="322"/>
                    <a:pt x="516" y="263"/>
                  </a:cubicBezTo>
                  <a:cubicBezTo>
                    <a:pt x="528" y="253"/>
                    <a:pt x="536" y="242"/>
                    <a:pt x="540" y="231"/>
                  </a:cubicBezTo>
                  <a:cubicBezTo>
                    <a:pt x="550" y="204"/>
                    <a:pt x="551" y="201"/>
                    <a:pt x="555" y="182"/>
                  </a:cubicBezTo>
                  <a:cubicBezTo>
                    <a:pt x="560" y="155"/>
                    <a:pt x="561" y="149"/>
                    <a:pt x="561" y="118"/>
                  </a:cubicBezTo>
                  <a:cubicBezTo>
                    <a:pt x="561" y="112"/>
                    <a:pt x="561" y="112"/>
                    <a:pt x="561" y="112"/>
                  </a:cubicBezTo>
                  <a:cubicBezTo>
                    <a:pt x="562" y="134"/>
                    <a:pt x="553" y="155"/>
                    <a:pt x="532" y="173"/>
                  </a:cubicBezTo>
                  <a:cubicBezTo>
                    <a:pt x="465" y="232"/>
                    <a:pt x="303" y="235"/>
                    <a:pt x="171" y="180"/>
                  </a:cubicBezTo>
                  <a:cubicBezTo>
                    <a:pt x="57" y="132"/>
                    <a:pt x="2" y="58"/>
                    <a:pt x="30" y="0"/>
                  </a:cubicBezTo>
                  <a:cubicBezTo>
                    <a:pt x="23" y="17"/>
                    <a:pt x="23" y="17"/>
                    <a:pt x="23" y="17"/>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7" name="Freeform 8"/>
            <p:cNvSpPr>
              <a:spLocks/>
            </p:cNvSpPr>
            <p:nvPr/>
          </p:nvSpPr>
          <p:spPr bwMode="auto">
            <a:xfrm>
              <a:off x="3152775" y="1346200"/>
              <a:ext cx="747713" cy="325437"/>
            </a:xfrm>
            <a:custGeom>
              <a:avLst/>
              <a:gdLst>
                <a:gd name="T0" fmla="*/ 5 w 499"/>
                <a:gd name="T1" fmla="*/ 20 h 217"/>
                <a:gd name="T2" fmla="*/ 31 w 499"/>
                <a:gd name="T3" fmla="*/ 78 h 217"/>
                <a:gd name="T4" fmla="*/ 54 w 499"/>
                <a:gd name="T5" fmla="*/ 112 h 217"/>
                <a:gd name="T6" fmla="*/ 147 w 499"/>
                <a:gd name="T7" fmla="*/ 177 h 217"/>
                <a:gd name="T8" fmla="*/ 405 w 499"/>
                <a:gd name="T9" fmla="*/ 186 h 217"/>
                <a:gd name="T10" fmla="*/ 410 w 499"/>
                <a:gd name="T11" fmla="*/ 183 h 217"/>
                <a:gd name="T12" fmla="*/ 458 w 499"/>
                <a:gd name="T13" fmla="*/ 149 h 217"/>
                <a:gd name="T14" fmla="*/ 494 w 499"/>
                <a:gd name="T15" fmla="*/ 110 h 217"/>
                <a:gd name="T16" fmla="*/ 499 w 499"/>
                <a:gd name="T17" fmla="*/ 104 h 217"/>
                <a:gd name="T18" fmla="*/ 485 w 499"/>
                <a:gd name="T19" fmla="*/ 119 h 217"/>
                <a:gd name="T20" fmla="*/ 139 w 499"/>
                <a:gd name="T21" fmla="*/ 125 h 217"/>
                <a:gd name="T22" fmla="*/ 0 w 499"/>
                <a:gd name="T23" fmla="*/ 0 h 217"/>
                <a:gd name="T24" fmla="*/ 5 w 499"/>
                <a:gd name="T25" fmla="*/ 2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9" h="217">
                  <a:moveTo>
                    <a:pt x="5" y="20"/>
                  </a:moveTo>
                  <a:cubicBezTo>
                    <a:pt x="11" y="37"/>
                    <a:pt x="18" y="55"/>
                    <a:pt x="31" y="78"/>
                  </a:cubicBezTo>
                  <a:cubicBezTo>
                    <a:pt x="44" y="99"/>
                    <a:pt x="44" y="100"/>
                    <a:pt x="54" y="112"/>
                  </a:cubicBezTo>
                  <a:cubicBezTo>
                    <a:pt x="73" y="136"/>
                    <a:pt x="105" y="159"/>
                    <a:pt x="147" y="177"/>
                  </a:cubicBezTo>
                  <a:cubicBezTo>
                    <a:pt x="238" y="214"/>
                    <a:pt x="345" y="217"/>
                    <a:pt x="405" y="186"/>
                  </a:cubicBezTo>
                  <a:cubicBezTo>
                    <a:pt x="410" y="183"/>
                    <a:pt x="410" y="183"/>
                    <a:pt x="410" y="183"/>
                  </a:cubicBezTo>
                  <a:cubicBezTo>
                    <a:pt x="431" y="170"/>
                    <a:pt x="436" y="166"/>
                    <a:pt x="458" y="149"/>
                  </a:cubicBezTo>
                  <a:cubicBezTo>
                    <a:pt x="477" y="131"/>
                    <a:pt x="480" y="128"/>
                    <a:pt x="494" y="110"/>
                  </a:cubicBezTo>
                  <a:cubicBezTo>
                    <a:pt x="499" y="104"/>
                    <a:pt x="499" y="104"/>
                    <a:pt x="499" y="104"/>
                  </a:cubicBezTo>
                  <a:cubicBezTo>
                    <a:pt x="495" y="109"/>
                    <a:pt x="491" y="114"/>
                    <a:pt x="485" y="119"/>
                  </a:cubicBezTo>
                  <a:cubicBezTo>
                    <a:pt x="421" y="175"/>
                    <a:pt x="266" y="178"/>
                    <a:pt x="139" y="125"/>
                  </a:cubicBezTo>
                  <a:cubicBezTo>
                    <a:pt x="60" y="92"/>
                    <a:pt x="10" y="44"/>
                    <a:pt x="0" y="0"/>
                  </a:cubicBezTo>
                  <a:cubicBezTo>
                    <a:pt x="5" y="20"/>
                    <a:pt x="5" y="20"/>
                    <a:pt x="5" y="2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sp>
          <p:nvSpPr>
            <p:cNvPr id="28" name="Freeform 9"/>
            <p:cNvSpPr>
              <a:spLocks/>
            </p:cNvSpPr>
            <p:nvPr/>
          </p:nvSpPr>
          <p:spPr bwMode="auto">
            <a:xfrm>
              <a:off x="3325813" y="1601788"/>
              <a:ext cx="312738" cy="77787"/>
            </a:xfrm>
            <a:custGeom>
              <a:avLst/>
              <a:gdLst>
                <a:gd name="T0" fmla="*/ 0 w 208"/>
                <a:gd name="T1" fmla="*/ 0 h 52"/>
                <a:gd name="T2" fmla="*/ 25 w 208"/>
                <a:gd name="T3" fmla="*/ 15 h 52"/>
                <a:gd name="T4" fmla="*/ 50 w 208"/>
                <a:gd name="T5" fmla="*/ 27 h 52"/>
                <a:gd name="T6" fmla="*/ 72 w 208"/>
                <a:gd name="T7" fmla="*/ 35 h 52"/>
                <a:gd name="T8" fmla="*/ 94 w 208"/>
                <a:gd name="T9" fmla="*/ 41 h 52"/>
                <a:gd name="T10" fmla="*/ 116 w 208"/>
                <a:gd name="T11" fmla="*/ 45 h 52"/>
                <a:gd name="T12" fmla="*/ 138 w 208"/>
                <a:gd name="T13" fmla="*/ 48 h 52"/>
                <a:gd name="T14" fmla="*/ 162 w 208"/>
                <a:gd name="T15" fmla="*/ 48 h 52"/>
                <a:gd name="T16" fmla="*/ 188 w 208"/>
                <a:gd name="T17" fmla="*/ 47 h 52"/>
                <a:gd name="T18" fmla="*/ 208 w 208"/>
                <a:gd name="T19" fmla="*/ 44 h 52"/>
                <a:gd name="T20" fmla="*/ 43 w 208"/>
                <a:gd name="T21" fmla="*/ 23 h 52"/>
                <a:gd name="T22" fmla="*/ 0 w 208"/>
                <a:gd name="T23" fmla="*/ 0 h 52"/>
                <a:gd name="T24" fmla="*/ 0 w 208"/>
                <a:gd name="T2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52">
                  <a:moveTo>
                    <a:pt x="0" y="0"/>
                  </a:moveTo>
                  <a:cubicBezTo>
                    <a:pt x="16" y="10"/>
                    <a:pt x="16" y="10"/>
                    <a:pt x="25" y="15"/>
                  </a:cubicBezTo>
                  <a:cubicBezTo>
                    <a:pt x="41" y="23"/>
                    <a:pt x="41" y="23"/>
                    <a:pt x="50" y="27"/>
                  </a:cubicBezTo>
                  <a:cubicBezTo>
                    <a:pt x="65" y="33"/>
                    <a:pt x="65" y="33"/>
                    <a:pt x="72" y="35"/>
                  </a:cubicBezTo>
                  <a:cubicBezTo>
                    <a:pt x="87" y="39"/>
                    <a:pt x="87" y="39"/>
                    <a:pt x="94" y="41"/>
                  </a:cubicBezTo>
                  <a:cubicBezTo>
                    <a:pt x="108" y="44"/>
                    <a:pt x="109" y="44"/>
                    <a:pt x="116" y="45"/>
                  </a:cubicBezTo>
                  <a:cubicBezTo>
                    <a:pt x="130" y="47"/>
                    <a:pt x="130" y="47"/>
                    <a:pt x="138" y="48"/>
                  </a:cubicBezTo>
                  <a:cubicBezTo>
                    <a:pt x="153" y="48"/>
                    <a:pt x="154" y="48"/>
                    <a:pt x="162" y="48"/>
                  </a:cubicBezTo>
                  <a:cubicBezTo>
                    <a:pt x="178" y="48"/>
                    <a:pt x="179" y="48"/>
                    <a:pt x="188" y="47"/>
                  </a:cubicBezTo>
                  <a:cubicBezTo>
                    <a:pt x="194" y="46"/>
                    <a:pt x="202" y="45"/>
                    <a:pt x="208" y="44"/>
                  </a:cubicBezTo>
                  <a:cubicBezTo>
                    <a:pt x="160" y="52"/>
                    <a:pt x="97" y="46"/>
                    <a:pt x="43" y="23"/>
                  </a:cubicBezTo>
                  <a:cubicBezTo>
                    <a:pt x="27" y="16"/>
                    <a:pt x="12" y="8"/>
                    <a:pt x="0" y="0"/>
                  </a:cubicBezTo>
                  <a:cubicBezTo>
                    <a:pt x="0" y="0"/>
                    <a:pt x="0" y="0"/>
                    <a:pt x="0" y="0"/>
                  </a:cubicBezTo>
                  <a:close/>
                </a:path>
              </a:pathLst>
            </a:custGeom>
            <a:grpFill/>
            <a:ln>
              <a:noFill/>
            </a:ln>
          </p:spPr>
          <p:txBody>
            <a:bodyPr vert="horz" wrap="square" lIns="91440" tIns="45720" rIns="91440" bIns="45720" numCol="1" anchor="t" anchorCtr="0" compatLnSpc="1">
              <a:prstTxWarp prst="textNoShape">
                <a:avLst/>
              </a:prstTxWarp>
            </a:bodyPr>
            <a:lstStyle/>
            <a:p>
              <a:pPr algn="ctr"/>
              <a:endParaRPr lang="ko-KR" altLang="en-US"/>
            </a:p>
          </p:txBody>
        </p:sp>
      </p:grpSp>
      <p:grpSp>
        <p:nvGrpSpPr>
          <p:cNvPr id="39" name="Group 104"/>
          <p:cNvGrpSpPr/>
          <p:nvPr/>
        </p:nvGrpSpPr>
        <p:grpSpPr>
          <a:xfrm>
            <a:off x="5803749" y="228896"/>
            <a:ext cx="769168" cy="769168"/>
            <a:chOff x="3019557" y="3815868"/>
            <a:chExt cx="769168" cy="769168"/>
          </a:xfrm>
        </p:grpSpPr>
        <p:sp>
          <p:nvSpPr>
            <p:cNvPr id="40"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41" name="Group 35"/>
            <p:cNvGrpSpPr/>
            <p:nvPr/>
          </p:nvGrpSpPr>
          <p:grpSpPr>
            <a:xfrm>
              <a:off x="3210352" y="3979569"/>
              <a:ext cx="387578" cy="441766"/>
              <a:chOff x="4021138" y="1814513"/>
              <a:chExt cx="669925" cy="763588"/>
            </a:xfrm>
            <a:solidFill>
              <a:srgbClr val="C35954"/>
            </a:solidFill>
          </p:grpSpPr>
          <p:sp>
            <p:nvSpPr>
              <p:cNvPr id="42"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52" name="Rectangle 3"/>
          <p:cNvSpPr txBox="1">
            <a:spLocks noChangeArrowheads="1"/>
          </p:cNvSpPr>
          <p:nvPr/>
        </p:nvSpPr>
        <p:spPr bwMode="auto">
          <a:xfrm>
            <a:off x="6714356" y="404303"/>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smtClean="0">
                <a:effectLst/>
              </a:rPr>
              <a:t>新一代专家系统（</a:t>
            </a:r>
            <a:r>
              <a:rPr lang="en-US" altLang="zh-CN" sz="1800" b="0" dirty="0" smtClean="0">
                <a:effectLst/>
              </a:rPr>
              <a:t>1981</a:t>
            </a:r>
            <a:r>
              <a:rPr lang="zh-CN" altLang="en-US" sz="1800" b="0" dirty="0" smtClean="0">
                <a:effectLst/>
              </a:rPr>
              <a:t>）</a:t>
            </a:r>
            <a:endParaRPr lang="zh-CN" altLang="en-US" sz="1800" b="0" dirty="0">
              <a:effectLst/>
            </a:endParaRPr>
          </a:p>
        </p:txBody>
      </p:sp>
      <p:grpSp>
        <p:nvGrpSpPr>
          <p:cNvPr id="53" name="Group 104"/>
          <p:cNvGrpSpPr/>
          <p:nvPr/>
        </p:nvGrpSpPr>
        <p:grpSpPr>
          <a:xfrm>
            <a:off x="5813851" y="1430865"/>
            <a:ext cx="769168" cy="769168"/>
            <a:chOff x="3019557" y="3815868"/>
            <a:chExt cx="769168" cy="769168"/>
          </a:xfrm>
        </p:grpSpPr>
        <p:sp>
          <p:nvSpPr>
            <p:cNvPr id="54"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55" name="Group 35"/>
            <p:cNvGrpSpPr/>
            <p:nvPr/>
          </p:nvGrpSpPr>
          <p:grpSpPr>
            <a:xfrm>
              <a:off x="3210352" y="3979569"/>
              <a:ext cx="387578" cy="441766"/>
              <a:chOff x="4021138" y="1814513"/>
              <a:chExt cx="669925" cy="763588"/>
            </a:xfrm>
            <a:solidFill>
              <a:srgbClr val="C35954"/>
            </a:solidFill>
          </p:grpSpPr>
          <p:sp>
            <p:nvSpPr>
              <p:cNvPr id="56"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66" name="Rectangle 3"/>
          <p:cNvSpPr txBox="1">
            <a:spLocks noChangeArrowheads="1"/>
          </p:cNvSpPr>
          <p:nvPr/>
        </p:nvSpPr>
        <p:spPr bwMode="auto">
          <a:xfrm>
            <a:off x="6707926" y="1593414"/>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zh-CN" sz="1800" b="0" dirty="0" smtClean="0">
                <a:effectLst/>
              </a:rPr>
              <a:t>Hopfield</a:t>
            </a:r>
            <a:r>
              <a:rPr lang="zh-CN" altLang="en-US" sz="1800" b="0" dirty="0" smtClean="0">
                <a:effectLst/>
              </a:rPr>
              <a:t>神经网络（</a:t>
            </a:r>
            <a:r>
              <a:rPr lang="en-US" altLang="zh-CN" sz="1800" b="0" dirty="0" smtClean="0">
                <a:effectLst/>
              </a:rPr>
              <a:t>1982</a:t>
            </a:r>
            <a:r>
              <a:rPr lang="zh-CN" altLang="en-US" sz="1800" b="0" dirty="0" smtClean="0">
                <a:effectLst/>
              </a:rPr>
              <a:t>）</a:t>
            </a:r>
            <a:endParaRPr lang="zh-CN" altLang="en-US" sz="1800" b="0" dirty="0">
              <a:effectLst/>
            </a:endParaRPr>
          </a:p>
        </p:txBody>
      </p:sp>
      <p:sp>
        <p:nvSpPr>
          <p:cNvPr id="67" name="Rectangle 3"/>
          <p:cNvSpPr txBox="1">
            <a:spLocks noChangeArrowheads="1"/>
          </p:cNvSpPr>
          <p:nvPr/>
        </p:nvSpPr>
        <p:spPr bwMode="auto">
          <a:xfrm>
            <a:off x="6724458" y="2782525"/>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zh-CN" sz="1800" b="0" dirty="0" smtClean="0">
                <a:effectLst/>
              </a:rPr>
              <a:t>BP</a:t>
            </a:r>
            <a:r>
              <a:rPr lang="zh-CN" altLang="en-US" sz="1800" b="0" dirty="0" smtClean="0">
                <a:effectLst/>
              </a:rPr>
              <a:t>算法的提出（</a:t>
            </a:r>
            <a:r>
              <a:rPr lang="en-US" altLang="zh-CN" sz="1800" b="0" dirty="0" smtClean="0">
                <a:effectLst/>
              </a:rPr>
              <a:t>1986</a:t>
            </a:r>
            <a:r>
              <a:rPr lang="zh-CN" altLang="en-US" sz="1800" b="0" dirty="0" smtClean="0">
                <a:effectLst/>
              </a:rPr>
              <a:t>）</a:t>
            </a:r>
            <a:endParaRPr lang="zh-CN" altLang="en-US" sz="1800" b="0" dirty="0">
              <a:effectLst/>
            </a:endParaRPr>
          </a:p>
        </p:txBody>
      </p:sp>
      <p:grpSp>
        <p:nvGrpSpPr>
          <p:cNvPr id="68" name="Group 104"/>
          <p:cNvGrpSpPr/>
          <p:nvPr/>
        </p:nvGrpSpPr>
        <p:grpSpPr>
          <a:xfrm>
            <a:off x="5813851" y="2632834"/>
            <a:ext cx="769168" cy="769168"/>
            <a:chOff x="3019557" y="3815868"/>
            <a:chExt cx="769168" cy="769168"/>
          </a:xfrm>
        </p:grpSpPr>
        <p:sp>
          <p:nvSpPr>
            <p:cNvPr id="69"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70" name="Group 35"/>
            <p:cNvGrpSpPr/>
            <p:nvPr/>
          </p:nvGrpSpPr>
          <p:grpSpPr>
            <a:xfrm>
              <a:off x="3210352" y="3979569"/>
              <a:ext cx="387578" cy="441766"/>
              <a:chOff x="4021138" y="1814513"/>
              <a:chExt cx="669925" cy="763588"/>
            </a:xfrm>
            <a:solidFill>
              <a:srgbClr val="C35954"/>
            </a:solidFill>
          </p:grpSpPr>
          <p:sp>
            <p:nvSpPr>
              <p:cNvPr id="71"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pic>
        <p:nvPicPr>
          <p:cNvPr id="2" name="图片 1"/>
          <p:cNvPicPr>
            <a:picLocks noChangeAspect="1"/>
          </p:cNvPicPr>
          <p:nvPr/>
        </p:nvPicPr>
        <p:blipFill rotWithShape="1">
          <a:blip r:embed="rId4"/>
          <a:srcRect l="51072" r="833" b="10000"/>
          <a:stretch/>
        </p:blipFill>
        <p:spPr>
          <a:xfrm>
            <a:off x="9442492" y="441567"/>
            <a:ext cx="1949408" cy="2431950"/>
          </a:xfrm>
          <a:prstGeom prst="rect">
            <a:avLst/>
          </a:prstGeom>
        </p:spPr>
      </p:pic>
      <p:pic>
        <p:nvPicPr>
          <p:cNvPr id="3" name="图片 2"/>
          <p:cNvPicPr>
            <a:picLocks noChangeAspect="1"/>
          </p:cNvPicPr>
          <p:nvPr/>
        </p:nvPicPr>
        <p:blipFill rotWithShape="1">
          <a:blip r:embed="rId5"/>
          <a:srcRect l="322" t="-417" r="-322" b="6333"/>
          <a:stretch/>
        </p:blipFill>
        <p:spPr>
          <a:xfrm>
            <a:off x="5803749" y="3550781"/>
            <a:ext cx="2314149" cy="2887346"/>
          </a:xfrm>
          <a:prstGeom prst="rect">
            <a:avLst/>
          </a:prstGeom>
        </p:spPr>
      </p:pic>
      <p:pic>
        <p:nvPicPr>
          <p:cNvPr id="4" name="图片 3"/>
          <p:cNvPicPr>
            <a:picLocks noChangeAspect="1"/>
          </p:cNvPicPr>
          <p:nvPr/>
        </p:nvPicPr>
        <p:blipFill>
          <a:blip r:embed="rId6"/>
          <a:stretch>
            <a:fillRect/>
          </a:stretch>
        </p:blipFill>
        <p:spPr>
          <a:xfrm>
            <a:off x="9466768" y="3550428"/>
            <a:ext cx="1925132" cy="2887699"/>
          </a:xfrm>
          <a:prstGeom prst="rect">
            <a:avLst/>
          </a:prstGeom>
        </p:spPr>
      </p:pic>
    </p:spTree>
    <p:extLst>
      <p:ext uri="{BB962C8B-B14F-4D97-AF65-F5344CB8AC3E}">
        <p14:creationId xmlns:p14="http://schemas.microsoft.com/office/powerpoint/2010/main" val="2581000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24247" y="1476937"/>
            <a:ext cx="3259948" cy="3193957"/>
          </a:xfrm>
          <a:prstGeom prst="rect">
            <a:avLst/>
          </a:prstGeom>
        </p:spPr>
      </p:pic>
      <p:sp>
        <p:nvSpPr>
          <p:cNvPr id="16" name="Rectangle 3"/>
          <p:cNvSpPr txBox="1">
            <a:spLocks noChangeArrowheads="1"/>
          </p:cNvSpPr>
          <p:nvPr/>
        </p:nvSpPr>
        <p:spPr bwMode="auto">
          <a:xfrm>
            <a:off x="1815899" y="2452646"/>
            <a:ext cx="2276643" cy="126406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2800" dirty="0" smtClean="0">
                <a:effectLst/>
                <a:latin typeface="Calibri" panose="020F0502020204030204" pitchFamily="34" charset="0"/>
              </a:rPr>
              <a:t>人工智能第二次低谷</a:t>
            </a:r>
            <a:endParaRPr lang="en-US" altLang="zh-CN" sz="2800" dirty="0" smtClean="0">
              <a:effectLst/>
              <a:latin typeface="Calibri" panose="020F0502020204030204" pitchFamily="34" charset="0"/>
            </a:endParaRPr>
          </a:p>
          <a:p>
            <a:pPr algn="dist" latinLnBrk="0"/>
            <a:r>
              <a:rPr lang="en-US" altLang="zh-CN" sz="2000" dirty="0" smtClean="0">
                <a:effectLst/>
              </a:rPr>
              <a:t>1987 </a:t>
            </a:r>
            <a:r>
              <a:rPr lang="en-US" altLang="zh-CN" sz="2000" dirty="0">
                <a:effectLst/>
              </a:rPr>
              <a:t>–</a:t>
            </a:r>
            <a:r>
              <a:rPr lang="en-US" altLang="zh-CN" sz="2000" dirty="0" smtClean="0">
                <a:effectLst/>
              </a:rPr>
              <a:t>1993</a:t>
            </a:r>
            <a:endParaRPr lang="en-US" altLang="ko-KR" sz="2000" dirty="0">
              <a:effectLst/>
              <a:latin typeface="Calibri" panose="020F0502020204030204" pitchFamily="34" charset="0"/>
            </a:endParaRPr>
          </a:p>
        </p:txBody>
      </p:sp>
      <p:grpSp>
        <p:nvGrpSpPr>
          <p:cNvPr id="39" name="Group 104"/>
          <p:cNvGrpSpPr/>
          <p:nvPr/>
        </p:nvGrpSpPr>
        <p:grpSpPr>
          <a:xfrm>
            <a:off x="5618193" y="308537"/>
            <a:ext cx="769168" cy="769168"/>
            <a:chOff x="3019557" y="3815868"/>
            <a:chExt cx="769168" cy="769168"/>
          </a:xfrm>
        </p:grpSpPr>
        <p:sp>
          <p:nvSpPr>
            <p:cNvPr id="40"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41" name="Group 35"/>
            <p:cNvGrpSpPr/>
            <p:nvPr/>
          </p:nvGrpSpPr>
          <p:grpSpPr>
            <a:xfrm>
              <a:off x="3210352" y="3979569"/>
              <a:ext cx="387578" cy="441766"/>
              <a:chOff x="4021138" y="1814513"/>
              <a:chExt cx="669925" cy="763588"/>
            </a:xfrm>
            <a:solidFill>
              <a:srgbClr val="C35954"/>
            </a:solidFill>
          </p:grpSpPr>
          <p:sp>
            <p:nvSpPr>
              <p:cNvPr id="42"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52" name="Rectangle 3"/>
          <p:cNvSpPr txBox="1">
            <a:spLocks noChangeArrowheads="1"/>
          </p:cNvSpPr>
          <p:nvPr/>
        </p:nvSpPr>
        <p:spPr bwMode="auto">
          <a:xfrm>
            <a:off x="6647038" y="543876"/>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800" b="0" dirty="0" smtClean="0">
                <a:effectLst/>
              </a:rPr>
              <a:t>专家系统的</a:t>
            </a:r>
            <a:r>
              <a:rPr lang="zh-CN" altLang="en-US" sz="1800" b="0" dirty="0" smtClean="0">
                <a:effectLst/>
              </a:rPr>
              <a:t>障碍</a:t>
            </a:r>
            <a:endParaRPr lang="en-US" altLang="zh-CN" sz="1800" b="0" dirty="0">
              <a:effectLst/>
            </a:endParaRPr>
          </a:p>
        </p:txBody>
      </p:sp>
      <p:sp>
        <p:nvSpPr>
          <p:cNvPr id="67" name="Rectangle 3"/>
          <p:cNvSpPr txBox="1">
            <a:spLocks noChangeArrowheads="1"/>
          </p:cNvSpPr>
          <p:nvPr/>
        </p:nvSpPr>
        <p:spPr bwMode="auto">
          <a:xfrm>
            <a:off x="6647038" y="1744460"/>
            <a:ext cx="5219699" cy="37151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zh-CN" sz="1800" b="0" dirty="0" smtClean="0">
                <a:effectLst/>
              </a:rPr>
              <a:t>Lisp</a:t>
            </a:r>
            <a:r>
              <a:rPr lang="zh-CN" altLang="en-US" sz="1800" b="0" dirty="0" smtClean="0">
                <a:effectLst/>
              </a:rPr>
              <a:t>符号化编程语言的</a:t>
            </a:r>
            <a:r>
              <a:rPr lang="zh-CN" altLang="en-US" sz="1800" b="0" dirty="0" smtClean="0">
                <a:effectLst/>
              </a:rPr>
              <a:t>衰落</a:t>
            </a:r>
            <a:endParaRPr lang="zh-CN" altLang="en-US" sz="1800" b="0" dirty="0">
              <a:effectLst/>
            </a:endParaRPr>
          </a:p>
        </p:txBody>
      </p:sp>
      <p:grpSp>
        <p:nvGrpSpPr>
          <p:cNvPr id="68" name="Group 104"/>
          <p:cNvGrpSpPr/>
          <p:nvPr/>
        </p:nvGrpSpPr>
        <p:grpSpPr>
          <a:xfrm>
            <a:off x="5621867" y="1510506"/>
            <a:ext cx="769168" cy="769168"/>
            <a:chOff x="3019557" y="3815868"/>
            <a:chExt cx="769168" cy="769168"/>
          </a:xfrm>
        </p:grpSpPr>
        <p:sp>
          <p:nvSpPr>
            <p:cNvPr id="69" name="타원 6"/>
            <p:cNvSpPr/>
            <p:nvPr/>
          </p:nvSpPr>
          <p:spPr>
            <a:xfrm>
              <a:off x="3019557" y="3815868"/>
              <a:ext cx="769168" cy="769168"/>
            </a:xfrm>
            <a:prstGeom prst="ellipse">
              <a:avLst/>
            </a:prstGeom>
            <a:noFill/>
            <a:ln w="28575">
              <a:solidFill>
                <a:srgbClr val="C35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7B5A85"/>
                </a:solidFill>
              </a:endParaRPr>
            </a:p>
          </p:txBody>
        </p:sp>
        <p:grpSp>
          <p:nvGrpSpPr>
            <p:cNvPr id="70" name="Group 35"/>
            <p:cNvGrpSpPr/>
            <p:nvPr/>
          </p:nvGrpSpPr>
          <p:grpSpPr>
            <a:xfrm>
              <a:off x="3210352" y="3979569"/>
              <a:ext cx="387578" cy="441766"/>
              <a:chOff x="4021138" y="1814513"/>
              <a:chExt cx="669925" cy="763588"/>
            </a:xfrm>
            <a:solidFill>
              <a:srgbClr val="C35954"/>
            </a:solidFill>
          </p:grpSpPr>
          <p:sp>
            <p:nvSpPr>
              <p:cNvPr id="71"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38"/>
              <p:cNvSpPr>
                <a:spLocks/>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39"/>
              <p:cNvSpPr>
                <a:spLocks/>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42"/>
              <p:cNvSpPr>
                <a:spLocks/>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Freeform 43"/>
              <p:cNvSpPr>
                <a:spLocks/>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44"/>
              <p:cNvSpPr>
                <a:spLocks/>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0" name="Freeform 4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pic>
        <p:nvPicPr>
          <p:cNvPr id="3" name="图片 2"/>
          <p:cNvPicPr>
            <a:picLocks noChangeAspect="1"/>
          </p:cNvPicPr>
          <p:nvPr/>
        </p:nvPicPr>
        <p:blipFill rotWithShape="1">
          <a:blip r:embed="rId4"/>
          <a:srcRect b="9447"/>
          <a:stretch/>
        </p:blipFill>
        <p:spPr>
          <a:xfrm>
            <a:off x="4830875" y="2636591"/>
            <a:ext cx="3568700" cy="2495550"/>
          </a:xfrm>
          <a:prstGeom prst="rect">
            <a:avLst/>
          </a:prstGeom>
        </p:spPr>
      </p:pic>
      <p:pic>
        <p:nvPicPr>
          <p:cNvPr id="4" name="图片 3"/>
          <p:cNvPicPr>
            <a:picLocks noChangeAspect="1"/>
          </p:cNvPicPr>
          <p:nvPr/>
        </p:nvPicPr>
        <p:blipFill>
          <a:blip r:embed="rId5"/>
          <a:stretch>
            <a:fillRect/>
          </a:stretch>
        </p:blipFill>
        <p:spPr>
          <a:xfrm>
            <a:off x="8399575" y="4306219"/>
            <a:ext cx="3545745" cy="2365677"/>
          </a:xfrm>
          <a:prstGeom prst="rect">
            <a:avLst/>
          </a:prstGeom>
        </p:spPr>
      </p:pic>
    </p:spTree>
    <p:extLst>
      <p:ext uri="{BB962C8B-B14F-4D97-AF65-F5344CB8AC3E}">
        <p14:creationId xmlns:p14="http://schemas.microsoft.com/office/powerpoint/2010/main" val="4271470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2240</TotalTime>
  <Words>1587</Words>
  <Application>Microsoft Macintosh PowerPoint</Application>
  <PresentationFormat>宽屏</PresentationFormat>
  <Paragraphs>134</Paragraphs>
  <Slides>23</Slides>
  <Notes>18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Calibri</vt:lpstr>
      <vt:lpstr>Microsoft YaHei</vt:lpstr>
      <vt:lpstr>Tahoma</vt:lpstr>
      <vt:lpstr>Wingdings</vt:lpstr>
      <vt:lpstr>宋体</vt:lpstr>
      <vt:lpstr>맑은 고딕</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dc:title>
  <dc:creator>user</dc:creator>
  <cp:keywords>ppt模板</cp:keywords>
  <cp:lastModifiedBy>Microsoft Office 用户</cp:lastModifiedBy>
  <cp:revision>125</cp:revision>
  <dcterms:created xsi:type="dcterms:W3CDTF">2015-12-02T02:04:02Z</dcterms:created>
  <dcterms:modified xsi:type="dcterms:W3CDTF">2019-07-04T18:01:47Z</dcterms:modified>
</cp:coreProperties>
</file>